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71" r:id="rId2"/>
    <p:sldId id="288" r:id="rId3"/>
    <p:sldId id="323" r:id="rId4"/>
    <p:sldId id="324" r:id="rId5"/>
    <p:sldId id="325" r:id="rId6"/>
    <p:sldId id="312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33" r:id="rId15"/>
    <p:sldId id="334" r:id="rId16"/>
    <p:sldId id="335" r:id="rId17"/>
    <p:sldId id="336" r:id="rId18"/>
    <p:sldId id="337" r:id="rId19"/>
    <p:sldId id="338" r:id="rId20"/>
    <p:sldId id="278" r:id="rId21"/>
  </p:sldIdLst>
  <p:sldSz cx="12192000" cy="6858000"/>
  <p:notesSz cx="6858000" cy="9144000"/>
  <p:embeddedFontLst>
    <p:embeddedFont>
      <p:font typeface="Abadi" panose="020B0604020104020204" pitchFamily="34" charset="0"/>
      <p:regular r:id="rId23"/>
    </p:embeddedFont>
    <p:embeddedFont>
      <p:font typeface="Cambria Math" panose="02040503050406030204" pitchFamily="18" charset="0"/>
      <p:regular r:id="rId24"/>
    </p:embeddedFont>
    <p:embeddedFont>
      <p:font typeface="D2Coding" panose="020B0609020101020101" pitchFamily="49" charset="-127"/>
      <p:regular r:id="rId25"/>
      <p:bold r:id="rId26"/>
    </p:embeddedFont>
    <p:embeddedFont>
      <p:font typeface="D2Coding" panose="020B0609020101020101" pitchFamily="49" charset="-127"/>
      <p:regular r:id="rId25"/>
      <p:bold r:id="rId26"/>
    </p:embeddedFont>
    <p:embeddedFont>
      <p:font typeface="나눔스퀘어 네오 Regular" panose="00000500000000000000" pitchFamily="2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258A"/>
    <a:srgbClr val="ECDBF5"/>
    <a:srgbClr val="5E217D"/>
    <a:srgbClr val="004098"/>
    <a:srgbClr val="0089A9"/>
    <a:srgbClr val="CBE7F2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28" autoAdjust="0"/>
  </p:normalViewPr>
  <p:slideViewPr>
    <p:cSldViewPr snapToGrid="0" showGuides="1">
      <p:cViewPr varScale="1">
        <p:scale>
          <a:sx n="151" d="100"/>
          <a:sy n="151" d="100"/>
        </p:scale>
        <p:origin x="552" y="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CB4F6AC8-FFF4-4699-96A4-0DD4A72686D3}" type="datetimeFigureOut">
              <a:rPr lang="ko-KR" altLang="en-US" smtClean="0"/>
              <a:pPr/>
              <a:t>2025-01-17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0D045498-4E38-4CA4-927E-F113D92A05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931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35D64D6-4749-53D1-FDBC-87B9B79C966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8F59400-3B56-E5BB-448A-614A50DAD8EC}"/>
              </a:ext>
            </a:extLst>
          </p:cNvPr>
          <p:cNvSpPr txBox="1">
            <a:spLocks/>
          </p:cNvSpPr>
          <p:nvPr userDrawn="1"/>
        </p:nvSpPr>
        <p:spPr>
          <a:xfrm>
            <a:off x="7044337" y="6342129"/>
            <a:ext cx="4461307" cy="3186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>
                <a:latin typeface="+mn-ea"/>
                <a:ea typeface="+mn-ea"/>
              </a:rPr>
              <a:t>AI &amp; Bigdata Lab</a:t>
            </a:r>
            <a:endParaRPr lang="ko-KR" altLang="en-US" sz="1400">
              <a:latin typeface="+mn-ea"/>
              <a:ea typeface="+mn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0602C9D-8A8B-0A8F-9778-E2C82BEAA5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181" y="539488"/>
            <a:ext cx="3803616" cy="3343886"/>
          </a:xfrm>
          <a:prstGeom prst="rect">
            <a:avLst/>
          </a:prstGeom>
        </p:spPr>
      </p:pic>
      <p:pic>
        <p:nvPicPr>
          <p:cNvPr id="3" name="그림 2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F58CD099-BAA1-9699-26A4-C2467FD45B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" r="3923"/>
          <a:stretch/>
        </p:blipFill>
        <p:spPr>
          <a:xfrm rot="5400000">
            <a:off x="-381001" y="513835"/>
            <a:ext cx="6858001" cy="583033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9A0F118-2290-E397-3742-23146527708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41" y="1251511"/>
            <a:ext cx="477458" cy="79928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567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21C66B1-ABFD-96F2-C988-AB03CF84D8A4}"/>
              </a:ext>
            </a:extLst>
          </p:cNvPr>
          <p:cNvSpPr/>
          <p:nvPr userDrawn="1"/>
        </p:nvSpPr>
        <p:spPr>
          <a:xfrm>
            <a:off x="0" y="0"/>
            <a:ext cx="12192000" cy="787585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E5056A-8997-E84E-ED8B-568DDC4D111B}"/>
              </a:ext>
            </a:extLst>
          </p:cNvPr>
          <p:cNvSpPr/>
          <p:nvPr userDrawn="1"/>
        </p:nvSpPr>
        <p:spPr>
          <a:xfrm>
            <a:off x="0" y="6492875"/>
            <a:ext cx="12192000" cy="365368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슬라이드 번호 개체 틀 8">
            <a:extLst>
              <a:ext uri="{FF2B5EF4-FFF2-40B4-BE49-F238E27FC236}">
                <a16:creationId xmlns:a16="http://schemas.microsoft.com/office/drawing/2014/main" id="{D4FCE129-2F32-A55F-3836-7A95272D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3217" y="6492875"/>
            <a:ext cx="2743200" cy="365125"/>
          </a:xfrm>
        </p:spPr>
        <p:txBody>
          <a:bodyPr/>
          <a:lstStyle>
            <a:lvl1pPr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20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3649D7A-0C73-9112-16D9-077A65F357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89097" y="45334"/>
            <a:ext cx="534156" cy="89419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9A20952F-5811-52FB-3529-A452DFA973D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357" y="-7336"/>
            <a:ext cx="794921" cy="79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0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432DD-2BD5-42A6-8B1F-94044215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3646C-00B2-4F72-9F03-28A39E8D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46F5C-03D3-40EA-B743-BF0939B19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66C7A-B55A-4A25-A9FE-4C3D254D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F5D5C-1738-4696-8769-E2A1903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FB9D8-AD8A-433C-85A4-344A7D4590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39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0E33F-9EBD-DCF2-23C9-FF72C5A3C393}"/>
              </a:ext>
            </a:extLst>
          </p:cNvPr>
          <p:cNvSpPr txBox="1">
            <a:spLocks/>
          </p:cNvSpPr>
          <p:nvPr/>
        </p:nvSpPr>
        <p:spPr>
          <a:xfrm>
            <a:off x="729555" y="368432"/>
            <a:ext cx="2622406" cy="68957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>
                <a:latin typeface="+mj-ea"/>
              </a:rPr>
              <a:t>CHAPTER</a:t>
            </a:r>
            <a:endParaRPr lang="ko-KR" altLang="en-US" sz="2800"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7B0585-3630-0809-D195-B8BAEFECE1C3}"/>
              </a:ext>
            </a:extLst>
          </p:cNvPr>
          <p:cNvSpPr txBox="1">
            <a:spLocks/>
          </p:cNvSpPr>
          <p:nvPr/>
        </p:nvSpPr>
        <p:spPr>
          <a:xfrm>
            <a:off x="2040758" y="3910900"/>
            <a:ext cx="3649460" cy="12721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>
                <a:latin typeface="+mj-ea"/>
                <a:ea typeface="+mj-ea"/>
              </a:rPr>
              <a:t>검증 세트</a:t>
            </a:r>
            <a:endParaRPr lang="en-US" altLang="ko-KR" sz="200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>
                <a:latin typeface="+mj-ea"/>
                <a:ea typeface="+mj-ea"/>
              </a:rPr>
              <a:t>교차 검증</a:t>
            </a:r>
            <a:endParaRPr lang="en-US" altLang="ko-KR" sz="200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err="1">
                <a:latin typeface="+mj-ea"/>
                <a:ea typeface="+mj-ea"/>
              </a:rPr>
              <a:t>하이퍼파라미터</a:t>
            </a:r>
            <a:r>
              <a:rPr lang="ko-KR" altLang="en-US" sz="2000">
                <a:latin typeface="+mj-ea"/>
                <a:ea typeface="+mj-ea"/>
              </a:rPr>
              <a:t> 튜닝</a:t>
            </a:r>
            <a:endParaRPr lang="en-US" altLang="ko-KR" sz="200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FFBDF-2AA4-4027-E6EA-8F6E5FEEF2B8}"/>
              </a:ext>
            </a:extLst>
          </p:cNvPr>
          <p:cNvSpPr txBox="1"/>
          <p:nvPr/>
        </p:nvSpPr>
        <p:spPr>
          <a:xfrm>
            <a:off x="1462064" y="1127148"/>
            <a:ext cx="2153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>
                <a:solidFill>
                  <a:srgbClr val="5E217D"/>
                </a:solidFill>
                <a:latin typeface="+mj-ea"/>
                <a:ea typeface="+mj-ea"/>
                <a:cs typeface="Leelawadee UI" panose="020B0502040204020203" pitchFamily="34" charset="-34"/>
              </a:rPr>
              <a:t>05</a:t>
            </a:r>
            <a:endParaRPr lang="ko-KR" altLang="en-US" sz="5400">
              <a:solidFill>
                <a:srgbClr val="5E217D"/>
              </a:solidFill>
              <a:latin typeface="+mj-ea"/>
              <a:ea typeface="+mj-ea"/>
              <a:cs typeface="Leelawadee UI" panose="020B0502040204020203" pitchFamily="34" charset="-34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D8343C9-E3F4-66AC-5EAA-54B3CF20E767}"/>
              </a:ext>
            </a:extLst>
          </p:cNvPr>
          <p:cNvSpPr txBox="1">
            <a:spLocks/>
          </p:cNvSpPr>
          <p:nvPr/>
        </p:nvSpPr>
        <p:spPr>
          <a:xfrm>
            <a:off x="1462064" y="2815333"/>
            <a:ext cx="4131065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>
                <a:latin typeface="+mj-ea"/>
              </a:rPr>
              <a:t>(2). </a:t>
            </a:r>
            <a:r>
              <a:rPr lang="ko-KR" altLang="en-US" sz="2400">
                <a:latin typeface="+mj-ea"/>
              </a:rPr>
              <a:t>교차 </a:t>
            </a:r>
            <a:r>
              <a:rPr lang="ko-KR" altLang="en-US" sz="2400" dirty="0">
                <a:latin typeface="+mj-ea"/>
              </a:rPr>
              <a:t>검증과 그리드 </a:t>
            </a:r>
            <a:r>
              <a:rPr lang="ko-KR" altLang="en-US" sz="2400" dirty="0" err="1">
                <a:latin typeface="+mj-ea"/>
              </a:rPr>
              <a:t>서치</a:t>
            </a:r>
            <a:endParaRPr lang="ko-KR" altLang="en-US" sz="2400" dirty="0">
              <a:latin typeface="+mj-ea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80AEC2F4-95A9-3E2A-6617-4670D9C2B737}"/>
              </a:ext>
            </a:extLst>
          </p:cNvPr>
          <p:cNvSpPr txBox="1">
            <a:spLocks/>
          </p:cNvSpPr>
          <p:nvPr/>
        </p:nvSpPr>
        <p:spPr>
          <a:xfrm>
            <a:off x="7730693" y="5057265"/>
            <a:ext cx="308859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600">
                <a:latin typeface="+mj-ea"/>
              </a:rPr>
              <a:t>임 영 선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6A2FFC8-10C5-DEAD-351F-C8BD9F52A809}"/>
              </a:ext>
            </a:extLst>
          </p:cNvPr>
          <p:cNvSpPr txBox="1">
            <a:spLocks/>
          </p:cNvSpPr>
          <p:nvPr/>
        </p:nvSpPr>
        <p:spPr>
          <a:xfrm>
            <a:off x="7975005" y="4328762"/>
            <a:ext cx="2599972" cy="436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>
                <a:latin typeface="+mn-ea"/>
                <a:ea typeface="+mn-ea"/>
              </a:rPr>
              <a:t>25. 01. 16.</a:t>
            </a:r>
            <a:endParaRPr lang="ko-KR" altLang="en-US" sz="2000">
              <a:latin typeface="+mn-ea"/>
              <a:ea typeface="+mn-ea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7EF5D2A-B6C2-A270-53C1-8EB55F5FEF98}"/>
              </a:ext>
            </a:extLst>
          </p:cNvPr>
          <p:cNvSpPr txBox="1">
            <a:spLocks/>
          </p:cNvSpPr>
          <p:nvPr/>
        </p:nvSpPr>
        <p:spPr>
          <a:xfrm>
            <a:off x="1462064" y="2243833"/>
            <a:ext cx="463393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000" dirty="0">
                <a:latin typeface="+mj-ea"/>
              </a:rPr>
              <a:t>트리 알고리즘</a:t>
            </a:r>
          </a:p>
        </p:txBody>
      </p:sp>
    </p:spTree>
    <p:extLst>
      <p:ext uri="{BB962C8B-B14F-4D97-AF65-F5344CB8AC3E}">
        <p14:creationId xmlns:p14="http://schemas.microsoft.com/office/powerpoint/2010/main" val="176960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604978" y="1339951"/>
            <a:ext cx="278634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하이퍼파라미터</a:t>
            </a:r>
            <a:r>
              <a:rPr lang="ko-KR" altLang="en-US" sz="2000" dirty="0">
                <a:latin typeface="+mj-ea"/>
                <a:ea typeface="+mj-ea"/>
              </a:rPr>
              <a:t> 튜닝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7E8514-001E-FD73-005B-2426C71C63A0}"/>
              </a:ext>
            </a:extLst>
          </p:cNvPr>
          <p:cNvSpPr txBox="1"/>
          <p:nvPr/>
        </p:nvSpPr>
        <p:spPr>
          <a:xfrm>
            <a:off x="1084518" y="2120633"/>
            <a:ext cx="10437473" cy="2642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머신러닝</a:t>
            </a:r>
            <a:r>
              <a:rPr lang="ko-KR" altLang="en-US" sz="1600" dirty="0">
                <a:latin typeface="+mn-ea"/>
              </a:rPr>
              <a:t> 모델이 학습하는 파라미터를 모델 파라미터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모델이 학습할 수 없어서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사용자가 직접 지정해야 하는 </a:t>
            </a:r>
            <a:br>
              <a:rPr lang="en-US" altLang="ko-KR" sz="1600" dirty="0">
                <a:solidFill>
                  <a:srgbClr val="69258A"/>
                </a:solidFill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파라미터를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하이퍼파라미터</a:t>
            </a:r>
            <a:r>
              <a:rPr lang="ko-KR" altLang="en-US" sz="1600" dirty="0" err="1">
                <a:latin typeface="+mn-ea"/>
              </a:rPr>
              <a:t>라고</a:t>
            </a:r>
            <a:r>
              <a:rPr lang="ko-KR" altLang="en-US" sz="1600" dirty="0">
                <a:latin typeface="+mn-ea"/>
              </a:rPr>
              <a:t>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사이킷런과</a:t>
            </a:r>
            <a:r>
              <a:rPr lang="ko-KR" altLang="en-US" sz="1600" dirty="0">
                <a:latin typeface="+mn-ea"/>
              </a:rPr>
              <a:t> 같은 </a:t>
            </a:r>
            <a:r>
              <a:rPr lang="ko-KR" altLang="en-US" sz="1600" dirty="0" err="1">
                <a:latin typeface="+mn-ea"/>
              </a:rPr>
              <a:t>머신러닝</a:t>
            </a:r>
            <a:r>
              <a:rPr lang="ko-KR" altLang="en-US" sz="1600" dirty="0">
                <a:latin typeface="+mn-ea"/>
              </a:rPr>
              <a:t> 라이브러리를 사용할 때 이런 </a:t>
            </a:r>
            <a:r>
              <a:rPr lang="ko-KR" altLang="en-US" sz="1600" dirty="0" err="1">
                <a:latin typeface="+mn-ea"/>
              </a:rPr>
              <a:t>하이퍼파라미터는</a:t>
            </a:r>
            <a:r>
              <a:rPr lang="ko-KR" altLang="en-US" sz="1600" dirty="0">
                <a:latin typeface="+mn-ea"/>
              </a:rPr>
              <a:t> 모두 클래스나 메서드의 매개변수로 표현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하이퍼파라미터</a:t>
            </a:r>
            <a:r>
              <a:rPr lang="ko-KR" altLang="en-US" sz="1600" dirty="0">
                <a:latin typeface="+mn-ea"/>
              </a:rPr>
              <a:t> 튜닝 작업은 먼저 라이브러리가 제공하는 기본값을 그대로 사용해 모델을 훈련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검증 세트의 점수나 교차 검증을 통해서 매개변수를 조금씩 바꿔 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모델마다 적게는 </a:t>
            </a:r>
            <a:r>
              <a:rPr lang="en-US" altLang="ko-KR" sz="1600" dirty="0">
                <a:latin typeface="+mn-ea"/>
              </a:rPr>
              <a:t>1 ~ 2</a:t>
            </a:r>
            <a:r>
              <a:rPr lang="ko-KR" altLang="en-US" sz="1600" dirty="0">
                <a:latin typeface="+mn-ea"/>
              </a:rPr>
              <a:t>개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많게는 </a:t>
            </a:r>
            <a:r>
              <a:rPr lang="en-US" altLang="ko-KR" sz="1600" dirty="0">
                <a:latin typeface="+mn-ea"/>
              </a:rPr>
              <a:t>5 ~ 6</a:t>
            </a:r>
            <a:r>
              <a:rPr lang="ko-KR" altLang="en-US" sz="1600" dirty="0">
                <a:latin typeface="+mn-ea"/>
              </a:rPr>
              <a:t>개의 매개변수를 제공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 매개변수를 바꿔가면서 모델을 훈련하고 교차 검증을 수행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E96741-5EF0-47F7-714F-D6793EB4B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4295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604978" y="1339951"/>
            <a:ext cx="278634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하이퍼파라미터</a:t>
            </a:r>
            <a:r>
              <a:rPr lang="ko-KR" altLang="en-US" sz="2000" dirty="0">
                <a:latin typeface="+mj-ea"/>
                <a:ea typeface="+mj-ea"/>
              </a:rPr>
              <a:t> 튜닝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7E8514-001E-FD73-005B-2426C71C63A0}"/>
              </a:ext>
            </a:extLst>
          </p:cNvPr>
          <p:cNvSpPr txBox="1"/>
          <p:nvPr/>
        </p:nvSpPr>
        <p:spPr>
          <a:xfrm>
            <a:off x="1084518" y="2120633"/>
            <a:ext cx="8688597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여러 매개변수가 있을 때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한 매개변수의 </a:t>
            </a:r>
            <a:r>
              <a:rPr lang="ko-KR" altLang="en-US" sz="1600" dirty="0" err="1">
                <a:latin typeface="+mn-ea"/>
              </a:rPr>
              <a:t>최적값을</a:t>
            </a:r>
            <a:r>
              <a:rPr lang="ko-KR" altLang="en-US" sz="1600" dirty="0">
                <a:latin typeface="+mn-ea"/>
              </a:rPr>
              <a:t> 찾고 다음 매개변수의 </a:t>
            </a:r>
            <a:r>
              <a:rPr lang="ko-KR" altLang="en-US" sz="1600" dirty="0" err="1">
                <a:latin typeface="+mn-ea"/>
              </a:rPr>
              <a:t>최적값을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찾는게</a:t>
            </a:r>
            <a:r>
              <a:rPr lang="ko-KR" altLang="en-US" sz="1600" dirty="0">
                <a:latin typeface="+mn-ea"/>
              </a:rPr>
              <a:t> 아니라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여러 개의 매개변수를 동시에 바꿔가며 최적의 값을 찾아야 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사이킷런에서</a:t>
            </a:r>
            <a:r>
              <a:rPr lang="ko-KR" altLang="en-US" sz="1600" dirty="0">
                <a:latin typeface="+mn-ea"/>
              </a:rPr>
              <a:t> 제공하는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그리드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서치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(Grid Search)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를 사용하면 편리함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사이킷런의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GridSearchCV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클래스</a:t>
            </a:r>
            <a:r>
              <a:rPr lang="ko-KR" altLang="en-US" sz="1600" dirty="0">
                <a:latin typeface="+mn-ea"/>
              </a:rPr>
              <a:t>는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하이퍼파라미터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탐색과 교차 검증을 한 번에 수행함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또한</a:t>
            </a:r>
            <a:r>
              <a:rPr lang="en-US" altLang="ko-KR" sz="1600" dirty="0">
                <a:latin typeface="+mn-ea"/>
              </a:rPr>
              <a:t>, </a:t>
            </a:r>
            <a:r>
              <a:rPr lang="en-US" altLang="ko-KR" sz="1600" dirty="0" err="1">
                <a:latin typeface="+mn-ea"/>
              </a:rPr>
              <a:t>cross_validate</a:t>
            </a:r>
            <a:r>
              <a:rPr lang="en-US" altLang="ko-KR" sz="1600" dirty="0">
                <a:latin typeface="+mn-ea"/>
              </a:rPr>
              <a:t>() </a:t>
            </a:r>
            <a:r>
              <a:rPr lang="ko-KR" altLang="en-US" sz="1600" dirty="0">
                <a:latin typeface="+mn-ea"/>
              </a:rPr>
              <a:t>함수를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호출할 필요가 없음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2F5DEB-9044-ECF5-F05B-2302A5D20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8658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860298"/>
            <a:ext cx="27863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하이퍼파라미터</a:t>
            </a:r>
            <a:r>
              <a:rPr lang="ko-KR" altLang="en-US" sz="2000" dirty="0">
                <a:latin typeface="+mj-ea"/>
                <a:ea typeface="+mj-ea"/>
              </a:rPr>
              <a:t> 튜닝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7E8514-001E-FD73-005B-2426C71C63A0}"/>
              </a:ext>
            </a:extLst>
          </p:cNvPr>
          <p:cNvSpPr txBox="1"/>
          <p:nvPr/>
        </p:nvSpPr>
        <p:spPr>
          <a:xfrm>
            <a:off x="727526" y="3313562"/>
            <a:ext cx="10350911" cy="3011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먼저 </a:t>
            </a:r>
            <a:r>
              <a:rPr lang="en-US" altLang="ko-KR" sz="1600" dirty="0" err="1">
                <a:latin typeface="+mn-ea"/>
              </a:rPr>
              <a:t>GridSearchCV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클래스를 임포트하고 탐색할 매개변수와 탐색할 값의 리스트를 </a:t>
            </a:r>
            <a:r>
              <a:rPr lang="ko-KR" altLang="en-US" sz="1600" dirty="0" err="1">
                <a:latin typeface="+mn-ea"/>
              </a:rPr>
              <a:t>딕셔너리로</a:t>
            </a:r>
            <a:r>
              <a:rPr lang="ko-KR" altLang="en-US" sz="1600" dirty="0">
                <a:latin typeface="+mn-ea"/>
              </a:rPr>
              <a:t> 만들어 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GridSearchCV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클래스에 탐색 대상 모델과 </a:t>
            </a:r>
            <a:r>
              <a:rPr lang="en-US" altLang="ko-KR" sz="1600" dirty="0">
                <a:latin typeface="+mn-ea"/>
              </a:rPr>
              <a:t>params </a:t>
            </a:r>
            <a:r>
              <a:rPr lang="ko-KR" altLang="en-US" sz="1600" dirty="0">
                <a:latin typeface="+mn-ea"/>
              </a:rPr>
              <a:t>변수를 전달해 그리드 </a:t>
            </a:r>
            <a:r>
              <a:rPr lang="ko-KR" altLang="en-US" sz="1600" dirty="0" err="1">
                <a:latin typeface="+mn-ea"/>
              </a:rPr>
              <a:t>서치</a:t>
            </a:r>
            <a:r>
              <a:rPr lang="ko-KR" altLang="en-US" sz="1600" dirty="0">
                <a:latin typeface="+mn-ea"/>
              </a:rPr>
              <a:t> 객체를 만들어 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객체에 </a:t>
            </a:r>
            <a:r>
              <a:rPr lang="en-US" altLang="ko-KR" sz="1600" dirty="0">
                <a:latin typeface="+mn-ea"/>
              </a:rPr>
              <a:t>fit() </a:t>
            </a:r>
            <a:r>
              <a:rPr lang="ko-KR" altLang="en-US" sz="1600" dirty="0">
                <a:latin typeface="+mn-ea"/>
              </a:rPr>
              <a:t>메서드를 호출하면 </a:t>
            </a:r>
            <a:r>
              <a:rPr lang="en-US" altLang="ko-KR" sz="1600" dirty="0" err="1">
                <a:latin typeface="+mn-ea"/>
              </a:rPr>
              <a:t>min_impurity_decrease</a:t>
            </a:r>
            <a:r>
              <a:rPr lang="ko-KR" altLang="en-US" sz="1600" dirty="0">
                <a:latin typeface="+mn-ea"/>
              </a:rPr>
              <a:t>의 값을 </a:t>
            </a:r>
            <a:r>
              <a:rPr lang="en-US" altLang="ko-KR" sz="1600" dirty="0">
                <a:latin typeface="+mn-ea"/>
              </a:rPr>
              <a:t>5</a:t>
            </a:r>
            <a:r>
              <a:rPr lang="ko-KR" altLang="en-US" sz="1600" dirty="0">
                <a:latin typeface="+mn-ea"/>
              </a:rPr>
              <a:t>번 바꿔가고</a:t>
            </a:r>
            <a:r>
              <a:rPr lang="en-US" altLang="ko-KR" sz="1600" dirty="0">
                <a:latin typeface="+mn-ea"/>
              </a:rPr>
              <a:t>, </a:t>
            </a:r>
            <a:r>
              <a:rPr lang="en-US" altLang="ko-KR" sz="1600" dirty="0" err="1">
                <a:latin typeface="+mn-ea"/>
              </a:rPr>
              <a:t>GridSearchCV</a:t>
            </a:r>
            <a:r>
              <a:rPr lang="ko-KR" altLang="en-US" sz="1600" dirty="0">
                <a:latin typeface="+mn-ea"/>
              </a:rPr>
              <a:t>의 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cv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매개변수 기본값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5 </a:t>
            </a:r>
            <a:r>
              <a:rPr lang="ko-KR" altLang="en-US" sz="1600" dirty="0">
                <a:latin typeface="+mn-ea"/>
              </a:rPr>
              <a:t>즉</a:t>
            </a:r>
            <a:r>
              <a:rPr lang="en-US" altLang="ko-KR" sz="1600" dirty="0">
                <a:latin typeface="+mn-ea"/>
              </a:rPr>
              <a:t>, 5-</a:t>
            </a:r>
            <a:r>
              <a:rPr lang="ko-KR" altLang="en-US" sz="1600" dirty="0" err="1">
                <a:latin typeface="+mn-ea"/>
              </a:rPr>
              <a:t>폴드</a:t>
            </a:r>
            <a:r>
              <a:rPr lang="ko-KR" altLang="en-US" sz="1600" dirty="0">
                <a:latin typeface="+mn-ea"/>
              </a:rPr>
              <a:t> 교차 검증을 수행하여 </a:t>
            </a:r>
            <a:r>
              <a:rPr lang="en-US" altLang="ko-KR" sz="1600" dirty="0">
                <a:latin typeface="+mn-ea"/>
              </a:rPr>
              <a:t>25</a:t>
            </a:r>
            <a:r>
              <a:rPr lang="ko-KR" altLang="en-US" sz="1600" dirty="0">
                <a:latin typeface="+mn-ea"/>
              </a:rPr>
              <a:t>개의 모델을 훈련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많은 모델을 훈련할 때 </a:t>
            </a:r>
            <a:r>
              <a:rPr lang="en-US" altLang="ko-KR" sz="1600" dirty="0" err="1">
                <a:latin typeface="+mn-ea"/>
              </a:rPr>
              <a:t>GridSearchCV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클래스의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n_jobs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매개변수에서 병렬 실행에 사용할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CPU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코어 수를 지정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n_jobs</a:t>
            </a:r>
            <a:r>
              <a:rPr lang="ko-KR" altLang="en-US" sz="1600" dirty="0">
                <a:latin typeface="+mn-ea"/>
              </a:rPr>
              <a:t>의 기본값은 </a:t>
            </a:r>
            <a:r>
              <a:rPr lang="en-US" altLang="ko-KR" sz="1600" dirty="0">
                <a:latin typeface="+mn-ea"/>
              </a:rPr>
              <a:t>1,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-1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로 지정하면 시스템에 있는 모든 코어를 사용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사이킷런의</a:t>
            </a:r>
            <a:r>
              <a:rPr lang="ko-KR" altLang="en-US" sz="1600" dirty="0">
                <a:latin typeface="+mn-ea"/>
              </a:rPr>
              <a:t> 그리드 </a:t>
            </a:r>
            <a:r>
              <a:rPr lang="ko-KR" altLang="en-US" sz="1600" dirty="0" err="1">
                <a:latin typeface="+mn-ea"/>
              </a:rPr>
              <a:t>서치는</a:t>
            </a:r>
            <a:r>
              <a:rPr lang="ko-KR" altLang="en-US" sz="1600" dirty="0">
                <a:latin typeface="+mn-ea"/>
              </a:rPr>
              <a:t> 훈련이 끝나면 </a:t>
            </a:r>
            <a:r>
              <a:rPr lang="en-US" altLang="ko-KR" sz="1600" dirty="0">
                <a:latin typeface="+mn-ea"/>
              </a:rPr>
              <a:t>25</a:t>
            </a:r>
            <a:r>
              <a:rPr lang="ko-KR" altLang="en-US" sz="1600" dirty="0">
                <a:latin typeface="+mn-ea"/>
              </a:rPr>
              <a:t>개의 모델 중에서 검증 점수가 가장 높은 모델의 매개변수 조합으로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전체 훈련 세트에서 자동으로 다시 모델을 훈련함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6F3B34-3040-ACDF-09B4-7AC03BF1548E}"/>
              </a:ext>
            </a:extLst>
          </p:cNvPr>
          <p:cNvSpPr txBox="1"/>
          <p:nvPr/>
        </p:nvSpPr>
        <p:spPr>
          <a:xfrm>
            <a:off x="727526" y="1291235"/>
            <a:ext cx="10589740" cy="213776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EBBB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sklearn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6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model_selection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EBBB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GridSearchCV</a:t>
            </a:r>
            <a:b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params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{</a:t>
            </a:r>
            <a:r>
              <a:rPr lang="en-US" altLang="ko-KR" sz="1600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'min_impurity_decrease'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[</a:t>
            </a:r>
            <a:r>
              <a:rPr lang="en-US" altLang="ko-KR" sz="16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0.0001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6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0.0002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6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0.0003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6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0.0004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6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0.0005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]}</a:t>
            </a:r>
            <a:br>
              <a:rPr lang="en-US" altLang="ko-KR" sz="1600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600" b="0" dirty="0">
                <a:solidFill>
                  <a:srgbClr val="6A995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ko-KR" altLang="en-US" sz="1600" b="0" dirty="0">
                <a:solidFill>
                  <a:srgbClr val="6A995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노드를 분할하기 위한 불순도 감소 최소량을 지정</a:t>
            </a:r>
            <a:endParaRPr lang="en-US" altLang="ko-KR" sz="16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GridSearchCV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6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DecisionTreeClassifier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6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random_state</a:t>
            </a:r>
            <a:r>
              <a:rPr lang="en-US" altLang="ko-KR" sz="16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6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42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params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6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n_jobs</a:t>
            </a:r>
            <a:r>
              <a:rPr lang="en-US" altLang="ko-KR" sz="16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=-</a:t>
            </a:r>
            <a:r>
              <a:rPr lang="en-US" altLang="ko-KR" sz="16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sz="16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fr-FR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fr-FR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fr-FR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fit(</a:t>
            </a:r>
            <a:r>
              <a:rPr lang="fr-FR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train_input</a:t>
            </a:r>
            <a:r>
              <a:rPr lang="fr-FR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fr-FR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fr-FR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fr-FR" altLang="ko-KR" sz="16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dt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best_estimator_</a:t>
            </a:r>
            <a:endParaRPr lang="en-US" altLang="ko-KR" sz="16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dt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.score(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train_input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en-US" altLang="ko-KR" sz="16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686329-2298-60BD-8626-2E692671EB3F}"/>
              </a:ext>
            </a:extLst>
          </p:cNvPr>
          <p:cNvSpPr txBox="1"/>
          <p:nvPr/>
        </p:nvSpPr>
        <p:spPr>
          <a:xfrm>
            <a:off x="9453217" y="3092869"/>
            <a:ext cx="1789656" cy="30777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rgbClr val="69258A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0.9615162593804117</a:t>
            </a:r>
            <a:endParaRPr lang="ko-KR" altLang="en-US" sz="1400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E63D2E1-1B50-6E2B-DCB7-FC2E1D277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396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860298"/>
            <a:ext cx="27863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하이퍼파라미터</a:t>
            </a:r>
            <a:r>
              <a:rPr lang="ko-KR" altLang="en-US" sz="2000" dirty="0">
                <a:latin typeface="+mj-ea"/>
                <a:ea typeface="+mj-ea"/>
              </a:rPr>
              <a:t> 튜닝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7E8514-001E-FD73-005B-2426C71C63A0}"/>
              </a:ext>
            </a:extLst>
          </p:cNvPr>
          <p:cNvSpPr txBox="1"/>
          <p:nvPr/>
        </p:nvSpPr>
        <p:spPr>
          <a:xfrm>
            <a:off x="708737" y="4134191"/>
            <a:ext cx="10879901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그리드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서치로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찾은 최적의 매개변수는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best_params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_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속성에 저장되어 </a:t>
            </a:r>
            <a:r>
              <a:rPr lang="ko-KR" altLang="en-US" sz="1600" dirty="0">
                <a:latin typeface="+mn-ea"/>
              </a:rPr>
              <a:t>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0.0001</a:t>
            </a:r>
            <a:r>
              <a:rPr lang="ko-KR" altLang="en-US" sz="1600" dirty="0">
                <a:latin typeface="+mn-ea"/>
              </a:rPr>
              <a:t>이 가장 좋은 값으로 선택 되었고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각 매개변수에서 수행한 교차 검증의 평균 점수는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cv_results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_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속성의 </a:t>
            </a:r>
            <a:br>
              <a:rPr lang="en-US" altLang="ko-KR" sz="1600" dirty="0">
                <a:solidFill>
                  <a:srgbClr val="69258A"/>
                </a:solidFill>
                <a:latin typeface="+mn-ea"/>
              </a:rPr>
            </a:b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‘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mean_test_score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’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키에 저장</a:t>
            </a:r>
            <a:r>
              <a:rPr lang="ko-KR" altLang="en-US" sz="1600" dirty="0">
                <a:latin typeface="+mn-ea"/>
              </a:rPr>
              <a:t>되어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저장된 값들 중 가장 큰 값을 수동으로 고르는 것보다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넘파이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argmax()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함수를 사용하면 가장 큰 값의 인덱스를 추출 가능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0C00E40-6C4F-0ED5-64DB-836BBB27E706}"/>
              </a:ext>
            </a:extLst>
          </p:cNvPr>
          <p:cNvGrpSpPr/>
          <p:nvPr/>
        </p:nvGrpSpPr>
        <p:grpSpPr>
          <a:xfrm>
            <a:off x="708737" y="1700957"/>
            <a:ext cx="10282852" cy="1905657"/>
            <a:chOff x="708737" y="1488015"/>
            <a:chExt cx="10282852" cy="1905657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A05B1D4-2A1E-8C37-58F7-EDBB91789D4C}"/>
                </a:ext>
              </a:extLst>
            </p:cNvPr>
            <p:cNvGrpSpPr/>
            <p:nvPr/>
          </p:nvGrpSpPr>
          <p:grpSpPr>
            <a:xfrm>
              <a:off x="708737" y="1488015"/>
              <a:ext cx="10282852" cy="374911"/>
              <a:chOff x="3020339" y="3272517"/>
              <a:chExt cx="6140884" cy="37491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598BD8E-CDBF-AD0B-6F5C-9A0CA00E10A6}"/>
                  </a:ext>
                </a:extLst>
              </p:cNvPr>
              <p:cNvSpPr txBox="1"/>
              <p:nvPr/>
            </p:nvSpPr>
            <p:spPr>
              <a:xfrm>
                <a:off x="3020339" y="3272517"/>
                <a:ext cx="6140884" cy="374911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</p:spPr>
            <p:txBody>
              <a:bodyPr wrap="square">
                <a:spAutoFit/>
              </a:bodyPr>
              <a:lstStyle/>
              <a:p>
                <a:pPr>
                  <a:lnSpc>
                    <a:spcPts val="2250"/>
                  </a:lnSpc>
                </a:pPr>
                <a:r>
                  <a:rPr lang="en-US" altLang="ko-KR" b="0">
                    <a:solidFill>
                      <a:srgbClr val="BBDAFF"/>
                    </a:solidFill>
                    <a:effectLst/>
                    <a:latin typeface="d2coding" panose="020B0609020101020101" pitchFamily="49" charset="-127"/>
                    <a:ea typeface="d2coding" panose="020B0609020101020101" pitchFamily="49" charset="-127"/>
                  </a:rPr>
                  <a:t>print(</a:t>
                </a:r>
                <a:r>
                  <a:rPr lang="en-US" altLang="ko-KR" b="0">
                    <a:solidFill>
                      <a:srgbClr val="FF9DA4"/>
                    </a:solidFill>
                    <a:effectLst/>
                    <a:latin typeface="d2coding" panose="020B0609020101020101" pitchFamily="49" charset="-127"/>
                    <a:ea typeface="d2coding" panose="020B0609020101020101" pitchFamily="49" charset="-127"/>
                  </a:rPr>
                  <a:t>gs</a:t>
                </a:r>
                <a:r>
                  <a:rPr lang="en-US" altLang="ko-KR" b="0">
                    <a:solidFill>
                      <a:srgbClr val="BBDAFF"/>
                    </a:solidFill>
                    <a:effectLst/>
                    <a:latin typeface="d2coding" panose="020B0609020101020101" pitchFamily="49" charset="-127"/>
                    <a:ea typeface="d2coding" panose="020B0609020101020101" pitchFamily="49" charset="-127"/>
                  </a:rPr>
                  <a:t>.</a:t>
                </a:r>
                <a:r>
                  <a:rPr lang="en-US" altLang="ko-KR" b="0">
                    <a:solidFill>
                      <a:srgbClr val="FF9DA4"/>
                    </a:solidFill>
                    <a:effectLst/>
                    <a:latin typeface="d2coding" panose="020B0609020101020101" pitchFamily="49" charset="-127"/>
                    <a:ea typeface="d2coding" panose="020B0609020101020101" pitchFamily="49" charset="-127"/>
                  </a:rPr>
                  <a:t>best_params_</a:t>
                </a:r>
                <a:r>
                  <a:rPr lang="en-US" altLang="ko-KR" b="0">
                    <a:solidFill>
                      <a:srgbClr val="BBDAFF"/>
                    </a:solidFill>
                    <a:effectLst/>
                    <a:latin typeface="d2coding" panose="020B0609020101020101" pitchFamily="49" charset="-127"/>
                    <a:ea typeface="d2coding" panose="020B0609020101020101" pitchFamily="49" charset="-127"/>
                  </a:rPr>
                  <a:t>)</a:t>
                </a:r>
                <a:endPara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79B765-0D74-168E-E060-BA82D9185F9D}"/>
                  </a:ext>
                </a:extLst>
              </p:cNvPr>
              <p:cNvSpPr txBox="1"/>
              <p:nvPr/>
            </p:nvSpPr>
            <p:spPr>
              <a:xfrm>
                <a:off x="7493071" y="3321546"/>
                <a:ext cx="1625875" cy="27699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rgbClr val="69258A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0" i="0" dirty="0">
                    <a:solidFill>
                      <a:srgbClr val="CCCCCC"/>
                    </a:solidFill>
                    <a:effectLst/>
                    <a:latin typeface="d2coding" panose="020B0609020101020101" pitchFamily="49" charset="-127"/>
                    <a:ea typeface="d2coding" panose="020B0609020101020101" pitchFamily="49" charset="-127"/>
                  </a:rPr>
                  <a:t>{'</a:t>
                </a:r>
                <a:r>
                  <a:rPr lang="en-US" altLang="ko-KR" sz="1200" b="0" i="0" dirty="0" err="1">
                    <a:solidFill>
                      <a:srgbClr val="CCCCCC"/>
                    </a:solidFill>
                    <a:effectLst/>
                    <a:latin typeface="d2coding" panose="020B0609020101020101" pitchFamily="49" charset="-127"/>
                    <a:ea typeface="d2coding" panose="020B0609020101020101" pitchFamily="49" charset="-127"/>
                  </a:rPr>
                  <a:t>min_impurity_decrease</a:t>
                </a:r>
                <a:r>
                  <a:rPr lang="en-US" altLang="ko-KR" sz="1200" b="0" i="0" dirty="0">
                    <a:solidFill>
                      <a:srgbClr val="CCCCCC"/>
                    </a:solidFill>
                    <a:effectLst/>
                    <a:latin typeface="d2coding" panose="020B0609020101020101" pitchFamily="49" charset="-127"/>
                    <a:ea typeface="d2coding" panose="020B0609020101020101" pitchFamily="49" charset="-127"/>
                  </a:rPr>
                  <a:t>': 0.0001}</a:t>
                </a:r>
                <a:endParaRPr lang="ko-KR" altLang="en-US" sz="1200" dirty="0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7174127-DEA0-DAC2-FE58-6F05BA05B938}"/>
                </a:ext>
              </a:extLst>
            </p:cNvPr>
            <p:cNvSpPr txBox="1"/>
            <p:nvPr/>
          </p:nvSpPr>
          <p:spPr>
            <a:xfrm>
              <a:off x="708737" y="2041512"/>
              <a:ext cx="10282852" cy="37491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print(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gs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cv_results_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[</a:t>
              </a:r>
              <a:r>
                <a:rPr lang="en-US" altLang="ko-KR" b="0">
                  <a:solidFill>
                    <a:srgbClr val="D1F1A9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'mean_test_score'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])</a:t>
              </a:r>
              <a:endPara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464965B-85EB-67E4-ED4C-75DC69CE629E}"/>
                </a:ext>
              </a:extLst>
            </p:cNvPr>
            <p:cNvSpPr txBox="1"/>
            <p:nvPr/>
          </p:nvSpPr>
          <p:spPr>
            <a:xfrm>
              <a:off x="6519464" y="2090004"/>
              <a:ext cx="4401332" cy="27699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rgbClr val="69258A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200" b="0" i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[0.86819297 0.86453617 0.86492226 0.86780891 0.86761605]</a:t>
              </a:r>
              <a:endParaRPr lang="ko-KR" altLang="en-US" sz="12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BA0DE7D-458C-8D1D-1235-D0066EFBFCC7}"/>
                </a:ext>
              </a:extLst>
            </p:cNvPr>
            <p:cNvSpPr txBox="1"/>
            <p:nvPr/>
          </p:nvSpPr>
          <p:spPr>
            <a:xfrm>
              <a:off x="708737" y="2723809"/>
              <a:ext cx="10282852" cy="66986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best_index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np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argmax(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gs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cv_results_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[</a:t>
              </a:r>
              <a:r>
                <a:rPr lang="en-US" altLang="ko-KR" b="0">
                  <a:solidFill>
                    <a:srgbClr val="D1F1A9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'mean_test_score'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])</a:t>
              </a:r>
              <a:endPara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print(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gs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cv_results_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[</a:t>
              </a:r>
              <a:r>
                <a:rPr lang="en-US" altLang="ko-KR" b="0">
                  <a:solidFill>
                    <a:srgbClr val="D1F1A9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'params'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][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best_index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])</a:t>
              </a:r>
              <a:endPara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D9BE27-E9A8-81CF-7D9C-29AA346DDB5E}"/>
                </a:ext>
              </a:extLst>
            </p:cNvPr>
            <p:cNvSpPr txBox="1"/>
            <p:nvPr/>
          </p:nvSpPr>
          <p:spPr>
            <a:xfrm>
              <a:off x="8223003" y="3013857"/>
              <a:ext cx="2697793" cy="27699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rgbClr val="69258A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200" b="0" i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{'</a:t>
              </a:r>
              <a:r>
                <a:rPr lang="en-US" altLang="ko-KR" sz="1200" b="0" i="0" dirty="0" err="1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min_impurity_decrease</a:t>
              </a:r>
              <a:r>
                <a:rPr lang="en-US" altLang="ko-KR" sz="1200" b="0" i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': 0.0001}</a:t>
              </a:r>
              <a:endParaRPr lang="ko-KR" altLang="en-US" sz="1200" dirty="0"/>
            </a:p>
          </p:txBody>
        </p:sp>
      </p:grpSp>
      <p:sp>
        <p:nvSpPr>
          <p:cNvPr id="22" name="슬라이드 번호 개체 틀 21">
            <a:extLst>
              <a:ext uri="{FF2B5EF4-FFF2-40B4-BE49-F238E27FC236}">
                <a16:creationId xmlns:a16="http://schemas.microsoft.com/office/drawing/2014/main" id="{02450C44-1C2A-697F-BB4A-9853FC5FD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13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6346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860298"/>
            <a:ext cx="27863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하이퍼파라미터</a:t>
            </a:r>
            <a:r>
              <a:rPr lang="ko-KR" altLang="en-US" sz="2000" dirty="0">
                <a:latin typeface="+mj-ea"/>
                <a:ea typeface="+mj-ea"/>
              </a:rPr>
              <a:t> 튜닝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7E8514-001E-FD73-005B-2426C71C63A0}"/>
                  </a:ext>
                </a:extLst>
              </p:cNvPr>
              <p:cNvSpPr txBox="1"/>
              <p:nvPr/>
            </p:nvSpPr>
            <p:spPr>
              <a:xfrm>
                <a:off x="708737" y="3257371"/>
                <a:ext cx="11109131" cy="22728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결정 트리에서 </a:t>
                </a:r>
                <a:r>
                  <a:rPr lang="en-US" altLang="ko-KR" sz="1600" dirty="0" err="1">
                    <a:solidFill>
                      <a:srgbClr val="69258A"/>
                    </a:solidFill>
                    <a:latin typeface="+mn-ea"/>
                  </a:rPr>
                  <a:t>min_impurity_decrease</a:t>
                </a:r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는 노드를 분할하기 위한 불순도 감소 최소량을 지정</a:t>
                </a:r>
                <a:endParaRPr lang="en-US" altLang="ko-KR" sz="1600" dirty="0">
                  <a:solidFill>
                    <a:srgbClr val="69258A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1600" dirty="0" err="1">
                    <a:solidFill>
                      <a:srgbClr val="69258A"/>
                    </a:solidFill>
                    <a:latin typeface="+mn-ea"/>
                  </a:rPr>
                  <a:t>max_depth</a:t>
                </a:r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로 트리의 깊이를 제한하고 </a:t>
                </a:r>
                <a:r>
                  <a:rPr lang="en-US" altLang="ko-KR" sz="1600" dirty="0" err="1">
                    <a:solidFill>
                      <a:srgbClr val="69258A"/>
                    </a:solidFill>
                    <a:latin typeface="+mn-ea"/>
                  </a:rPr>
                  <a:t>min_samples_split</a:t>
                </a:r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으로 노드를 나누기 위한 최소 샘플 수를 고름</a:t>
                </a:r>
                <a:endParaRPr lang="en-US" altLang="ko-KR" sz="1600" dirty="0">
                  <a:solidFill>
                    <a:srgbClr val="69258A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 err="1">
                    <a:latin typeface="+mn-ea"/>
                  </a:rPr>
                  <a:t>넘파이</a:t>
                </a:r>
                <a:r>
                  <a:rPr lang="ko-KR" altLang="en-US" sz="1600" dirty="0">
                    <a:latin typeface="+mn-ea"/>
                  </a:rPr>
                  <a:t> </a:t>
                </a:r>
                <a:r>
                  <a:rPr lang="en-US" altLang="ko-KR" sz="1600" dirty="0">
                    <a:latin typeface="+mn-ea"/>
                  </a:rPr>
                  <a:t>arrange() </a:t>
                </a:r>
                <a:r>
                  <a:rPr lang="ko-KR" altLang="en-US" sz="1600" dirty="0">
                    <a:latin typeface="+mn-ea"/>
                  </a:rPr>
                  <a:t>함수는 첫 번째 매개변수 값에서 시작해 두 번째 매개변수 까지 세 번째 매개변수를 계속 더한 배열을 생성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파이썬 </a:t>
                </a:r>
                <a:r>
                  <a:rPr lang="en-US" altLang="ko-KR" sz="1600" dirty="0">
                    <a:latin typeface="+mn-ea"/>
                  </a:rPr>
                  <a:t>range() </a:t>
                </a:r>
                <a:r>
                  <a:rPr lang="ko-KR" altLang="en-US" sz="1600" dirty="0">
                    <a:latin typeface="+mn-ea"/>
                  </a:rPr>
                  <a:t>함수는 정수만 사용 가능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이렇게 만들어진 값들로 총 수행할 교차 검증 회수는 </a:t>
                </a:r>
                <a:r>
                  <a:rPr lang="en-US" altLang="ko-KR" sz="1600" dirty="0">
                    <a:latin typeface="+mn-ea"/>
                  </a:rPr>
                  <a:t>1,350</a:t>
                </a:r>
                <a:r>
                  <a:rPr lang="ko-KR" altLang="en-US" sz="1600" dirty="0">
                    <a:latin typeface="+mn-ea"/>
                  </a:rPr>
                  <a:t>개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(9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×15×10=1,350)</m:t>
                    </m:r>
                  </m:oMath>
                </a14:m>
                <a:r>
                  <a:rPr lang="en-US" altLang="ko-KR" sz="1600" dirty="0">
                    <a:latin typeface="+mn-ea"/>
                  </a:rPr>
                  <a:t>, </a:t>
                </a:r>
                <a:r>
                  <a:rPr lang="ko-KR" altLang="en-US" sz="1600" dirty="0">
                    <a:latin typeface="+mn-ea"/>
                  </a:rPr>
                  <a:t>기본 </a:t>
                </a:r>
                <a:r>
                  <a:rPr lang="en-US" altLang="ko-KR" sz="1600" dirty="0">
                    <a:latin typeface="+mn-ea"/>
                  </a:rPr>
                  <a:t>5-</a:t>
                </a:r>
                <a:r>
                  <a:rPr lang="ko-KR" altLang="en-US" sz="1600" dirty="0" err="1">
                    <a:latin typeface="+mn-ea"/>
                  </a:rPr>
                  <a:t>폴드</a:t>
                </a:r>
                <a:r>
                  <a:rPr lang="ko-KR" altLang="en-US" sz="1600" dirty="0">
                    <a:latin typeface="+mn-ea"/>
                  </a:rPr>
                  <a:t> 교차 검증을 수행하므로</a:t>
                </a:r>
                <a:br>
                  <a:rPr lang="en-US" altLang="ko-KR" sz="1600" dirty="0">
                    <a:latin typeface="+mn-ea"/>
                  </a:rPr>
                </a:br>
                <a:r>
                  <a:rPr lang="ko-KR" altLang="en-US" sz="1600" dirty="0">
                    <a:latin typeface="+mn-ea"/>
                  </a:rPr>
                  <a:t>만들어지는 모델의 수는 </a:t>
                </a:r>
                <a:r>
                  <a:rPr lang="en-US" altLang="ko-KR" sz="1600" dirty="0">
                    <a:latin typeface="+mn-ea"/>
                  </a:rPr>
                  <a:t>6,750</a:t>
                </a:r>
                <a:r>
                  <a:rPr lang="ko-KR" altLang="en-US" sz="1600" dirty="0">
                    <a:latin typeface="+mn-ea"/>
                  </a:rPr>
                  <a:t>개</a:t>
                </a:r>
                <a:endParaRPr lang="en-US" altLang="ko-KR" sz="1600" dirty="0">
                  <a:latin typeface="+mn-ea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7E8514-001E-FD73-005B-2426C71C63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8737" y="3257371"/>
                <a:ext cx="11109131" cy="2272802"/>
              </a:xfrm>
              <a:prstGeom prst="rect">
                <a:avLst/>
              </a:prstGeom>
              <a:blipFill>
                <a:blip r:embed="rId2"/>
                <a:stretch>
                  <a:fillRect l="-219" b="-241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2CE01F33-4283-78EC-086A-1260849D79E6}"/>
              </a:ext>
            </a:extLst>
          </p:cNvPr>
          <p:cNvSpPr txBox="1"/>
          <p:nvPr/>
        </p:nvSpPr>
        <p:spPr>
          <a:xfrm>
            <a:off x="708737" y="1723870"/>
            <a:ext cx="10884101" cy="1259768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params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{</a:t>
            </a:r>
            <a:r>
              <a:rPr lang="en-US" altLang="ko-KR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'min_impurity_decrease'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en-US" altLang="ko-KR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np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arange(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0.0001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0.001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0.0001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'max_depth'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en-US" altLang="ko-KR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range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'min_samples_split'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en-US" altLang="ko-KR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range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}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257874B7-A8B6-F197-EF70-E91C06A2A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14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7138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860298"/>
            <a:ext cx="27863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하이퍼파라미터</a:t>
            </a:r>
            <a:r>
              <a:rPr lang="ko-KR" altLang="en-US" sz="2000" dirty="0">
                <a:latin typeface="+mj-ea"/>
                <a:ea typeface="+mj-ea"/>
              </a:rPr>
              <a:t> 튜닝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7E8514-001E-FD73-005B-2426C71C63A0}"/>
              </a:ext>
            </a:extLst>
          </p:cNvPr>
          <p:cNvSpPr txBox="1"/>
          <p:nvPr/>
        </p:nvSpPr>
        <p:spPr>
          <a:xfrm>
            <a:off x="708737" y="3702044"/>
            <a:ext cx="10982494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n_jobs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매개변수를 </a:t>
            </a:r>
            <a:r>
              <a:rPr lang="en-US" altLang="ko-KR" sz="1600" dirty="0">
                <a:latin typeface="+mn-ea"/>
              </a:rPr>
              <a:t>-1</a:t>
            </a:r>
            <a:r>
              <a:rPr lang="ko-KR" altLang="en-US" sz="1600" dirty="0">
                <a:latin typeface="+mn-ea"/>
              </a:rPr>
              <a:t>로 설정하고 그리드 </a:t>
            </a:r>
            <a:r>
              <a:rPr lang="ko-KR" altLang="en-US" sz="1600" dirty="0" err="1">
                <a:latin typeface="+mn-ea"/>
              </a:rPr>
              <a:t>서치를</a:t>
            </a:r>
            <a:r>
              <a:rPr lang="ko-KR" altLang="en-US" sz="1600" dirty="0">
                <a:latin typeface="+mn-ea"/>
              </a:rPr>
              <a:t> 실행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최상의 매개변수 조합과 교차 검증 점수를 확인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GridSearchCV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클래스를 사용해 매개변수를 일일이 바꿔가며 교차 검증을 수행하지 않고 원하는 매개변수 값을 나열하면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자동으로 교차 검증을 수행해 최상의 매개변수를 찾을 수 있음</a:t>
            </a:r>
            <a:r>
              <a:rPr lang="en-US" altLang="ko-KR" sz="1600" dirty="0">
                <a:latin typeface="+mn-ea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E01F33-4283-78EC-086A-1260849D79E6}"/>
              </a:ext>
            </a:extLst>
          </p:cNvPr>
          <p:cNvSpPr txBox="1"/>
          <p:nvPr/>
        </p:nvSpPr>
        <p:spPr>
          <a:xfrm>
            <a:off x="708737" y="1723870"/>
            <a:ext cx="10884101" cy="125418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GridSearchCV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DecisionTreeClassifier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random_state</a:t>
            </a:r>
            <a:r>
              <a:rPr lang="en-US" altLang="ko-KR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42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params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n_jobs</a:t>
            </a:r>
            <a:r>
              <a:rPr lang="en-US" altLang="ko-KR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=-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fit(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train_input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best_params_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-US" altLang="ko-KR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np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.max(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cv_results_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'mean_test_score'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]))</a:t>
            </a:r>
            <a:endParaRPr lang="en-US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686F46-6697-9210-D1A4-B2B7FF03B7F8}"/>
              </a:ext>
            </a:extLst>
          </p:cNvPr>
          <p:cNvSpPr txBox="1"/>
          <p:nvPr/>
        </p:nvSpPr>
        <p:spPr>
          <a:xfrm>
            <a:off x="708737" y="3026538"/>
            <a:ext cx="5916982" cy="46166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2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{'</a:t>
            </a:r>
            <a:r>
              <a:rPr lang="en-US" altLang="ko-KR" sz="1200" b="0" i="0" dirty="0" err="1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max_depth</a:t>
            </a:r>
            <a:r>
              <a:rPr lang="en-US" altLang="ko-KR" sz="12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': 14, '</a:t>
            </a:r>
            <a:r>
              <a:rPr lang="en-US" altLang="ko-KR" sz="1200" b="0" i="0" dirty="0" err="1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min_impurity_decrease</a:t>
            </a:r>
            <a:r>
              <a:rPr lang="en-US" altLang="ko-KR" sz="12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': 0.0004, '</a:t>
            </a:r>
            <a:r>
              <a:rPr lang="en-US" altLang="ko-KR" sz="1200" b="0" i="0" dirty="0" err="1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min_samples_split</a:t>
            </a:r>
            <a:r>
              <a:rPr lang="en-US" altLang="ko-KR" sz="12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': 12}</a:t>
            </a:r>
          </a:p>
          <a:p>
            <a:r>
              <a:rPr lang="en-US" altLang="ko-KR" sz="12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0.8683865773302731</a:t>
            </a:r>
            <a:endParaRPr lang="ko-KR" altLang="en-US" sz="1200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170275-DB14-79BE-9CF1-265BE3C52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15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7480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860298"/>
            <a:ext cx="15680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랜덤 </a:t>
            </a:r>
            <a:r>
              <a:rPr lang="ko-KR" altLang="en-US" sz="2000" dirty="0" err="1">
                <a:latin typeface="+mj-ea"/>
                <a:ea typeface="+mj-ea"/>
              </a:rPr>
              <a:t>서치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7E8514-001E-FD73-005B-2426C71C63A0}"/>
              </a:ext>
            </a:extLst>
          </p:cNvPr>
          <p:cNvSpPr txBox="1"/>
          <p:nvPr/>
        </p:nvSpPr>
        <p:spPr>
          <a:xfrm>
            <a:off x="708737" y="1453627"/>
            <a:ext cx="10681129" cy="2642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앞서 매개변수의 간격을 설정한 특별한 근거가 없음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매개변수의 값이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수치일 때 값의 범위나 간격을 미리 정하기 어려울 수 있고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또 너무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많은 매개변수 조건</a:t>
            </a:r>
            <a:r>
              <a:rPr lang="ko-KR" altLang="en-US" sz="1600" dirty="0">
                <a:latin typeface="+mn-ea"/>
              </a:rPr>
              <a:t>이 있어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그리드 </a:t>
            </a:r>
            <a:r>
              <a:rPr lang="ko-KR" altLang="en-US" sz="1600" dirty="0" err="1">
                <a:latin typeface="+mn-ea"/>
              </a:rPr>
              <a:t>서치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수행 시간이 오래 걸릴 수 있음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이럴 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랜덤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서치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(Random Search)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를 사용하면</a:t>
            </a:r>
            <a:r>
              <a:rPr lang="ko-KR" altLang="en-US" sz="16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매개변수 값의 목록을 전달하는 것이 아니라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매개변수를 </a:t>
            </a:r>
            <a:br>
              <a:rPr lang="en-US" altLang="ko-KR" sz="1600" dirty="0">
                <a:solidFill>
                  <a:srgbClr val="69258A"/>
                </a:solidFill>
                <a:latin typeface="+mn-ea"/>
              </a:rPr>
            </a:b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샘플링할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수 있는 확률 분포 객체를 전달함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이때 </a:t>
            </a:r>
            <a:r>
              <a:rPr lang="ko-KR" altLang="en-US" sz="1600" dirty="0" err="1">
                <a:latin typeface="+mn-ea"/>
              </a:rPr>
              <a:t>파이썬의</a:t>
            </a:r>
            <a:r>
              <a:rPr lang="ko-KR" altLang="en-US" sz="1600" dirty="0">
                <a:latin typeface="+mn-ea"/>
              </a:rPr>
              <a:t> 핵심 과학 라이브러리 중 하나이고 적분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보간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선형 대수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확률 등을 포함한 수치 계산 전용 라이브러리인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싸이파이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Scipy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의 확률 분포 클래스를 사용할 </a:t>
            </a:r>
            <a:r>
              <a:rPr lang="ko-KR" altLang="en-US" sz="1600" dirty="0">
                <a:latin typeface="+mn-ea"/>
              </a:rPr>
              <a:t>수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D587FB-AD44-2019-DCCE-B406186A3E5D}"/>
              </a:ext>
            </a:extLst>
          </p:cNvPr>
          <p:cNvSpPr txBox="1"/>
          <p:nvPr/>
        </p:nvSpPr>
        <p:spPr>
          <a:xfrm>
            <a:off x="784029" y="4280863"/>
            <a:ext cx="6140884" cy="37491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EBBB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scipy.stats </a:t>
            </a:r>
            <a:r>
              <a:rPr lang="en-US" altLang="ko-KR" b="0">
                <a:solidFill>
                  <a:srgbClr val="EBBB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uniform, randint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F02B5D-9ABE-C300-165F-63389FE590D2}"/>
              </a:ext>
            </a:extLst>
          </p:cNvPr>
          <p:cNvSpPr txBox="1"/>
          <p:nvPr/>
        </p:nvSpPr>
        <p:spPr>
          <a:xfrm>
            <a:off x="708737" y="4835297"/>
            <a:ext cx="9837950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싸이파이의 </a:t>
            </a:r>
            <a:r>
              <a:rPr lang="en-US" altLang="ko-KR" sz="1600" dirty="0">
                <a:latin typeface="+mn-ea"/>
              </a:rPr>
              <a:t>stats </a:t>
            </a:r>
            <a:r>
              <a:rPr lang="ko-KR" altLang="en-US" sz="1600" dirty="0">
                <a:latin typeface="+mn-ea"/>
              </a:rPr>
              <a:t>서브 패키지에 있는 </a:t>
            </a:r>
            <a:r>
              <a:rPr lang="en-US" altLang="ko-KR" sz="1600" dirty="0">
                <a:latin typeface="+mn-ea"/>
              </a:rPr>
              <a:t>uniform</a:t>
            </a:r>
            <a:r>
              <a:rPr lang="ko-KR" altLang="en-US" sz="1600" dirty="0">
                <a:latin typeface="+mn-ea"/>
              </a:rPr>
              <a:t>과 </a:t>
            </a:r>
            <a:r>
              <a:rPr lang="en-US" altLang="ko-KR" sz="1600" dirty="0" err="1">
                <a:latin typeface="+mn-ea"/>
              </a:rPr>
              <a:t>randint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클래스는 모두 주어진 범위에서 고르게 값을 뽑음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이를 </a:t>
            </a:r>
            <a:r>
              <a:rPr lang="en-US" altLang="ko-KR" sz="1600" dirty="0">
                <a:latin typeface="+mn-ea"/>
              </a:rPr>
              <a:t>‘</a:t>
            </a:r>
            <a:r>
              <a:rPr lang="ko-KR" altLang="en-US" sz="1600" dirty="0">
                <a:latin typeface="+mn-ea"/>
              </a:rPr>
              <a:t>균등 분포에서 </a:t>
            </a:r>
            <a:r>
              <a:rPr lang="ko-KR" altLang="en-US" sz="1600" dirty="0" err="1">
                <a:latin typeface="+mn-ea"/>
              </a:rPr>
              <a:t>샘플링한다</a:t>
            </a:r>
            <a:r>
              <a:rPr lang="en-US" altLang="ko-KR" sz="1600" dirty="0">
                <a:latin typeface="+mn-ea"/>
              </a:rPr>
              <a:t>＇</a:t>
            </a:r>
            <a:r>
              <a:rPr lang="ko-KR" altLang="en-US" sz="1600" dirty="0">
                <a:latin typeface="+mn-ea"/>
              </a:rPr>
              <a:t>라고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randint</a:t>
            </a:r>
            <a:r>
              <a:rPr lang="ko-KR" altLang="en-US" sz="1600" dirty="0">
                <a:latin typeface="+mn-ea"/>
              </a:rPr>
              <a:t>는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정수값을</a:t>
            </a:r>
            <a:r>
              <a:rPr lang="ko-KR" altLang="en-US" sz="1600" dirty="0">
                <a:latin typeface="+mn-ea"/>
              </a:rPr>
              <a:t> 뽑고</a:t>
            </a:r>
            <a:r>
              <a:rPr lang="en-US" altLang="ko-KR" sz="1600" dirty="0">
                <a:latin typeface="+mn-ea"/>
              </a:rPr>
              <a:t>, </a:t>
            </a:r>
            <a:r>
              <a:rPr lang="en-US" altLang="ko-KR" sz="1600" dirty="0" err="1">
                <a:latin typeface="+mn-ea"/>
              </a:rPr>
              <a:t>unoform</a:t>
            </a:r>
            <a:r>
              <a:rPr lang="ko-KR" altLang="en-US" sz="1600" dirty="0">
                <a:latin typeface="+mn-ea"/>
              </a:rPr>
              <a:t>은 </a:t>
            </a:r>
            <a:r>
              <a:rPr lang="ko-KR" altLang="en-US" sz="1600" dirty="0" err="1">
                <a:latin typeface="+mn-ea"/>
              </a:rPr>
              <a:t>실수값을</a:t>
            </a:r>
            <a:r>
              <a:rPr lang="ko-KR" altLang="en-US" sz="1600" dirty="0">
                <a:latin typeface="+mn-ea"/>
              </a:rPr>
              <a:t> 뽑음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0BD87E-EC3B-F783-8E36-C9DB34CC3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16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4979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860298"/>
            <a:ext cx="15680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랜덤 </a:t>
            </a:r>
            <a:r>
              <a:rPr lang="ko-KR" altLang="en-US" sz="2000" dirty="0" err="1">
                <a:latin typeface="+mj-ea"/>
                <a:ea typeface="+mj-ea"/>
              </a:rPr>
              <a:t>서치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9BF3BE-E121-44DD-FE23-D83E05E220F1}"/>
              </a:ext>
            </a:extLst>
          </p:cNvPr>
          <p:cNvSpPr txBox="1"/>
          <p:nvPr/>
        </p:nvSpPr>
        <p:spPr>
          <a:xfrm>
            <a:off x="708735" y="1311026"/>
            <a:ext cx="10019805" cy="64633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rgen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randint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b="0">
              <a:solidFill>
                <a:srgbClr val="FFEEAD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np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unique(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rgen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.rvs(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1000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return_counts</a:t>
            </a:r>
            <a:r>
              <a:rPr lang="en-US" altLang="ko-KR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B625C2-BAFE-7FE1-9B4E-81E71B2A37E1}"/>
              </a:ext>
            </a:extLst>
          </p:cNvPr>
          <p:cNvSpPr txBox="1"/>
          <p:nvPr/>
        </p:nvSpPr>
        <p:spPr>
          <a:xfrm>
            <a:off x="708735" y="1979638"/>
            <a:ext cx="6393522" cy="58477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(array([0, 1, 2, 3, 4, 5, 6, 7, 8, 9]), </a:t>
            </a:r>
            <a:br>
              <a:rPr lang="en-US" altLang="ko-KR" sz="16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6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array([110, 116, 89, 76, 121, 106, 87, 102, 108, 85]))</a:t>
            </a:r>
            <a:endParaRPr lang="ko-KR" alt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302E23-F5E7-8DFE-80BB-29D267EE64EE}"/>
              </a:ext>
            </a:extLst>
          </p:cNvPr>
          <p:cNvSpPr txBox="1"/>
          <p:nvPr/>
        </p:nvSpPr>
        <p:spPr>
          <a:xfrm>
            <a:off x="708735" y="5595871"/>
            <a:ext cx="8754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※ </a:t>
            </a:r>
            <a:r>
              <a:rPr lang="ko-KR" altLang="en-US" sz="1400" dirty="0"/>
              <a:t>랜덤 표본 생성 </a:t>
            </a:r>
            <a:r>
              <a:rPr lang="en-US" altLang="ko-KR" sz="1400" dirty="0" err="1"/>
              <a:t>rvs</a:t>
            </a:r>
            <a:r>
              <a:rPr lang="en-US" altLang="ko-KR" sz="1400" dirty="0"/>
              <a:t>(Random Variable Sampling)</a:t>
            </a:r>
            <a:r>
              <a:rPr lang="ko-KR" altLang="en-US" sz="1400" dirty="0"/>
              <a:t>는</a:t>
            </a:r>
            <a:r>
              <a:rPr lang="en-US" altLang="ko-KR" sz="1400" dirty="0"/>
              <a:t> </a:t>
            </a:r>
            <a:r>
              <a:rPr lang="ko-KR" altLang="en-US" sz="1400" dirty="0" err="1"/>
              <a:t>표본값을</a:t>
            </a:r>
            <a:r>
              <a:rPr lang="ko-KR" altLang="en-US" sz="1400" dirty="0"/>
              <a:t> 무작위로 생성하고</a:t>
            </a:r>
            <a:r>
              <a:rPr lang="en-US" altLang="ko-KR" sz="1400" dirty="0"/>
              <a:t>, </a:t>
            </a:r>
            <a:br>
              <a:rPr lang="en-US" altLang="ko-KR" sz="1400" dirty="0"/>
            </a:br>
            <a:r>
              <a:rPr lang="en-US" altLang="ko-KR" sz="1400" dirty="0"/>
              <a:t>  </a:t>
            </a:r>
            <a:r>
              <a:rPr lang="en-US" altLang="ko-KR" sz="1400" dirty="0" err="1"/>
              <a:t>return_counts</a:t>
            </a:r>
            <a:r>
              <a:rPr lang="en-US" altLang="ko-KR" sz="1400" dirty="0"/>
              <a:t> = True </a:t>
            </a:r>
            <a:r>
              <a:rPr lang="ko-KR" altLang="en-US" sz="1400" dirty="0"/>
              <a:t>매개변수를 설정해주면 각 고유한 원소별로 개수를 구해서 배열로 반환할 수 있음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BD968E-56EA-2C24-FFAA-5D6FA0916A22}"/>
              </a:ext>
            </a:extLst>
          </p:cNvPr>
          <p:cNvSpPr txBox="1"/>
          <p:nvPr/>
        </p:nvSpPr>
        <p:spPr>
          <a:xfrm>
            <a:off x="708735" y="2906317"/>
            <a:ext cx="10019805" cy="66986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da-DK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ugen</a:t>
            </a:r>
            <a:r>
              <a:rPr lang="da-DK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da-DK" altLang="ko-KR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da-DK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da-DK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uniform(</a:t>
            </a:r>
            <a:r>
              <a:rPr lang="da-DK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da-DK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da-DK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da-DK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da-DK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da-DK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ugen</a:t>
            </a:r>
            <a:r>
              <a:rPr lang="da-DK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da-DK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rvs(</a:t>
            </a:r>
            <a:r>
              <a:rPr lang="da-DK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da-DK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da-DK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8BBD9C-91C2-4EF0-21AC-9BB0645A6283}"/>
              </a:ext>
            </a:extLst>
          </p:cNvPr>
          <p:cNvSpPr txBox="1"/>
          <p:nvPr/>
        </p:nvSpPr>
        <p:spPr>
          <a:xfrm>
            <a:off x="708735" y="3638545"/>
            <a:ext cx="7007298" cy="58477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array([0.48711045, 0.04056038, 0.11902338, 0.28051472, 0.37657114, 0.35540526, 0.85289421, 0.58590084, 0.15302193, 0.28492627])</a:t>
            </a:r>
            <a:endParaRPr lang="ko-KR" alt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43235F-0BB5-4B72-02C9-FF43701E3DBB}"/>
              </a:ext>
            </a:extLst>
          </p:cNvPr>
          <p:cNvSpPr txBox="1"/>
          <p:nvPr/>
        </p:nvSpPr>
        <p:spPr>
          <a:xfrm>
            <a:off x="708735" y="4392861"/>
            <a:ext cx="10822193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랜덤 </a:t>
            </a:r>
            <a:r>
              <a:rPr lang="ko-KR" altLang="en-US" sz="1600" dirty="0" err="1">
                <a:latin typeface="+mn-ea"/>
              </a:rPr>
              <a:t>서치에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randint</a:t>
            </a:r>
            <a:r>
              <a:rPr lang="ko-KR" altLang="en-US" sz="1600" dirty="0">
                <a:latin typeface="+mn-ea"/>
              </a:rPr>
              <a:t>와 </a:t>
            </a:r>
            <a:r>
              <a:rPr lang="en-US" altLang="ko-KR" sz="1600" dirty="0">
                <a:latin typeface="+mn-ea"/>
              </a:rPr>
              <a:t>uniform </a:t>
            </a:r>
            <a:r>
              <a:rPr lang="ko-KR" altLang="en-US" sz="1600" dirty="0">
                <a:latin typeface="+mn-ea"/>
              </a:rPr>
              <a:t>클래스 객체를 넘겨주고 총 몇 번을 샘플링해서 최적의 매개변수를 찾게 명령할 수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샘플링 횟수</a:t>
            </a:r>
            <a:r>
              <a:rPr lang="ko-KR" altLang="en-US" sz="1600" dirty="0">
                <a:latin typeface="+mn-ea"/>
              </a:rPr>
              <a:t>는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시스템 자원이 허락하는 범위 내</a:t>
            </a:r>
            <a:r>
              <a:rPr lang="ko-KR" altLang="en-US" sz="1600" dirty="0">
                <a:latin typeface="+mn-ea"/>
              </a:rPr>
              <a:t>에서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최대한 크게 </a:t>
            </a:r>
            <a:r>
              <a:rPr lang="ko-KR" altLang="en-US" sz="1600" dirty="0">
                <a:latin typeface="+mn-ea"/>
              </a:rPr>
              <a:t>하는 것이 좋음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2B349C32-4BB9-C1FF-04CD-13E854BEA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17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1167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860298"/>
            <a:ext cx="15680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랜덤 </a:t>
            </a:r>
            <a:r>
              <a:rPr lang="ko-KR" altLang="en-US" sz="2000" dirty="0" err="1">
                <a:latin typeface="+mj-ea"/>
                <a:ea typeface="+mj-ea"/>
              </a:rPr>
              <a:t>서치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7E7CF-B1CE-2AEA-6F67-2593900A2068}"/>
              </a:ext>
            </a:extLst>
          </p:cNvPr>
          <p:cNvSpPr txBox="1"/>
          <p:nvPr/>
        </p:nvSpPr>
        <p:spPr>
          <a:xfrm>
            <a:off x="708737" y="3520067"/>
            <a:ext cx="9174306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탐색할 매개변수의 </a:t>
            </a:r>
            <a:r>
              <a:rPr lang="ko-KR" altLang="en-US" sz="1600" dirty="0" err="1">
                <a:latin typeface="+mn-ea"/>
              </a:rPr>
              <a:t>딕셔너리를</a:t>
            </a:r>
            <a:r>
              <a:rPr lang="ko-KR" altLang="en-US" sz="1600" dirty="0">
                <a:latin typeface="+mn-ea"/>
              </a:rPr>
              <a:t> 만들어 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탐색 대상에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리프 노드가 되기 위한 최소 샘플의 개수를 정하는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min_samples_leaf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매개변수</a:t>
            </a:r>
            <a:r>
              <a:rPr lang="ko-KR" altLang="en-US" sz="1600" dirty="0">
                <a:latin typeface="+mn-ea"/>
              </a:rPr>
              <a:t>를 추가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>
                <a:latin typeface="+mn-ea"/>
              </a:rPr>
              <a:t>샘플링 </a:t>
            </a:r>
            <a:r>
              <a:rPr lang="ko-KR" altLang="en-US" sz="1600" dirty="0">
                <a:latin typeface="+mn-ea"/>
              </a:rPr>
              <a:t>횟수는 </a:t>
            </a:r>
            <a:r>
              <a:rPr lang="ko-KR" altLang="en-US" sz="1600" dirty="0" err="1">
                <a:latin typeface="+mn-ea"/>
              </a:rPr>
              <a:t>사이킷런의</a:t>
            </a:r>
            <a:r>
              <a:rPr lang="ko-KR" altLang="en-US" sz="1600" dirty="0">
                <a:latin typeface="+mn-ea"/>
              </a:rPr>
              <a:t> 랜덤 </a:t>
            </a:r>
            <a:r>
              <a:rPr lang="ko-KR" altLang="en-US" sz="1600" dirty="0" err="1">
                <a:latin typeface="+mn-ea"/>
              </a:rPr>
              <a:t>서치</a:t>
            </a:r>
            <a:r>
              <a:rPr lang="ko-KR" altLang="en-US" sz="1600" dirty="0">
                <a:latin typeface="+mn-ea"/>
              </a:rPr>
              <a:t> 클래스인 </a:t>
            </a:r>
            <a:r>
              <a:rPr lang="en-US" altLang="ko-KR" sz="1600" dirty="0" err="1">
                <a:latin typeface="+mn-ea"/>
              </a:rPr>
              <a:t>RandomizedSearchCV</a:t>
            </a:r>
            <a:r>
              <a:rPr lang="ko-KR" altLang="en-US" sz="1600" dirty="0">
                <a:latin typeface="+mn-ea"/>
              </a:rPr>
              <a:t>의 </a:t>
            </a:r>
            <a:r>
              <a:rPr lang="en-US" altLang="ko-KR" sz="1600" dirty="0" err="1">
                <a:latin typeface="+mn-ea"/>
              </a:rPr>
              <a:t>n_iter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매개변수에 지정</a:t>
            </a:r>
            <a:endParaRPr lang="en-US" altLang="ko-KR" sz="16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E1DF-B1A2-A88C-1052-896A47FC6243}"/>
              </a:ext>
            </a:extLst>
          </p:cNvPr>
          <p:cNvSpPr txBox="1"/>
          <p:nvPr/>
        </p:nvSpPr>
        <p:spPr>
          <a:xfrm>
            <a:off x="708737" y="1671882"/>
            <a:ext cx="7552178" cy="155472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params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{</a:t>
            </a:r>
            <a:r>
              <a:rPr lang="en-US" altLang="ko-KR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'min_impurity_decrease'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uniform(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0.0001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0.001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'max_depth'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randint(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50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'min_samples_split'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randint(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25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</a:t>
            </a:r>
            <a:r>
              <a:rPr lang="en-US" altLang="ko-KR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'min_samples_leaf'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randint(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25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}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6F326B47-C5FB-62CE-7890-371A1CAE9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18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41491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860298"/>
            <a:ext cx="15680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랜덤 </a:t>
            </a:r>
            <a:r>
              <a:rPr lang="ko-KR" altLang="en-US" sz="2000" dirty="0" err="1">
                <a:latin typeface="+mj-ea"/>
                <a:ea typeface="+mj-ea"/>
              </a:rPr>
              <a:t>서치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85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하이퍼파라미터</a:t>
            </a:r>
            <a:r>
              <a:rPr lang="ko-KR" altLang="en-US" sz="3200" dirty="0">
                <a:latin typeface="+mj-ea"/>
                <a:ea typeface="+mj-ea"/>
              </a:rPr>
              <a:t> 튜닝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7E7CF-B1CE-2AEA-6F67-2593900A2068}"/>
              </a:ext>
            </a:extLst>
          </p:cNvPr>
          <p:cNvSpPr txBox="1"/>
          <p:nvPr/>
        </p:nvSpPr>
        <p:spPr>
          <a:xfrm>
            <a:off x="632537" y="2569085"/>
            <a:ext cx="10278776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params</a:t>
            </a:r>
            <a:r>
              <a:rPr lang="ko-KR" altLang="en-US" sz="1600" dirty="0">
                <a:latin typeface="+mn-ea"/>
              </a:rPr>
              <a:t>에 정의된 매개변수 범위에서 총 </a:t>
            </a:r>
            <a:r>
              <a:rPr lang="en-US" altLang="ko-KR" sz="1600" dirty="0">
                <a:latin typeface="+mn-ea"/>
              </a:rPr>
              <a:t>100</a:t>
            </a:r>
            <a:r>
              <a:rPr lang="ko-KR" altLang="en-US" sz="1600" dirty="0">
                <a:latin typeface="+mn-ea"/>
              </a:rPr>
              <a:t>번을 </a:t>
            </a:r>
            <a:r>
              <a:rPr lang="ko-KR" altLang="en-US" sz="1600" dirty="0" err="1">
                <a:latin typeface="+mn-ea"/>
              </a:rPr>
              <a:t>샘플링하여</a:t>
            </a:r>
            <a:r>
              <a:rPr lang="ko-KR" altLang="en-US" sz="1600" dirty="0">
                <a:latin typeface="+mn-ea"/>
              </a:rPr>
              <a:t> 교차 검증을 수행하고 최적의 매개변수 조합을 찾음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앞서 그리드 서치보다 훨씬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교차 검증 수를 줄이면서 넓은 영역을 효과적으로 탐색할 수 있음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E1DF-B1A2-A88C-1052-896A47FC6243}"/>
              </a:ext>
            </a:extLst>
          </p:cNvPr>
          <p:cNvSpPr txBox="1"/>
          <p:nvPr/>
        </p:nvSpPr>
        <p:spPr>
          <a:xfrm>
            <a:off x="632535" y="1435772"/>
            <a:ext cx="10340236" cy="124617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sz="1400" b="0">
                <a:solidFill>
                  <a:srgbClr val="EBBB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sklearn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model_selection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b="0">
                <a:solidFill>
                  <a:srgbClr val="EBBB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RandomizedSearchCV</a:t>
            </a:r>
            <a:br>
              <a:rPr lang="en-US" altLang="ko-KR" sz="14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RandomizedSearchCV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DecisionTreeClassifier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random_state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42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sz="14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params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endParaRPr lang="en-US" altLang="ko-KR" sz="14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                        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n_iter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n_jobs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=-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random_state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42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sz="14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sz="14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fit(</a:t>
            </a:r>
            <a:r>
              <a:rPr lang="en-US" altLang="ko-KR" sz="14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train_input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sz="14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B2BD8C-2E1E-0FA3-A471-6B5E8AA55156}"/>
              </a:ext>
            </a:extLst>
          </p:cNvPr>
          <p:cNvSpPr txBox="1"/>
          <p:nvPr/>
        </p:nvSpPr>
        <p:spPr>
          <a:xfrm>
            <a:off x="632535" y="3372004"/>
            <a:ext cx="6140884" cy="66300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best_params_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sz="16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-US" altLang="ko-KR" sz="1600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np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.max(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cv_results_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600" b="0">
                <a:solidFill>
                  <a:srgbClr val="D1F1A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'mean_test_score'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]))</a:t>
            </a:r>
            <a:endParaRPr lang="en-US" altLang="ko-KR" sz="16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526283-1EDA-95BE-552B-C9D4F8BA60FB}"/>
              </a:ext>
            </a:extLst>
          </p:cNvPr>
          <p:cNvSpPr txBox="1"/>
          <p:nvPr/>
        </p:nvSpPr>
        <p:spPr>
          <a:xfrm>
            <a:off x="632536" y="4104182"/>
            <a:ext cx="10340236" cy="52322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{'</a:t>
            </a:r>
            <a:r>
              <a:rPr lang="en-US" altLang="ko-KR" sz="1400" b="0" i="0" dirty="0" err="1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max_depth</a:t>
            </a:r>
            <a:r>
              <a:rPr lang="en-US" altLang="ko-KR" sz="14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': 39, '</a:t>
            </a:r>
            <a:r>
              <a:rPr lang="en-US" altLang="ko-KR" sz="1400" b="0" i="0" dirty="0" err="1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min_impurity_decrease</a:t>
            </a:r>
            <a:r>
              <a:rPr lang="en-US" altLang="ko-KR" sz="14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': 0.00034102546602601173, '</a:t>
            </a:r>
            <a:r>
              <a:rPr lang="en-US" altLang="ko-KR" sz="1400" b="0" i="0" dirty="0" err="1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min_samples_leaf</a:t>
            </a:r>
            <a:r>
              <a:rPr lang="en-US" altLang="ko-KR" sz="14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': 7, '</a:t>
            </a:r>
            <a:r>
              <a:rPr lang="en-US" altLang="ko-KR" sz="1400" b="0" i="0" dirty="0" err="1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min_samples_split</a:t>
            </a:r>
            <a:r>
              <a:rPr lang="en-US" altLang="ko-KR" sz="14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': 13}</a:t>
            </a:r>
          </a:p>
          <a:p>
            <a:r>
              <a:rPr lang="en-US" altLang="ko-KR" sz="14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0.8695428296438884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14DB6-625C-2553-2828-6AA032816491}"/>
              </a:ext>
            </a:extLst>
          </p:cNvPr>
          <p:cNvSpPr txBox="1"/>
          <p:nvPr/>
        </p:nvSpPr>
        <p:spPr>
          <a:xfrm>
            <a:off x="632536" y="4698026"/>
            <a:ext cx="10280378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최적의 매개변수 조합과 교차 검증 점수를 확인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최적의 모델</a:t>
            </a:r>
            <a:r>
              <a:rPr lang="ko-KR" altLang="en-US" sz="1600" dirty="0">
                <a:latin typeface="+mn-ea"/>
              </a:rPr>
              <a:t>은 전체 훈련 세트</a:t>
            </a:r>
            <a:r>
              <a:rPr lang="en-US" altLang="ko-KR" sz="1600" dirty="0">
                <a:latin typeface="+mn-ea"/>
              </a:rPr>
              <a:t>(</a:t>
            </a:r>
            <a:r>
              <a:rPr lang="en-US" altLang="ko-KR" sz="1600" dirty="0" err="1">
                <a:latin typeface="+mn-ea"/>
              </a:rPr>
              <a:t>train_input</a:t>
            </a:r>
            <a:r>
              <a:rPr lang="en-US" altLang="ko-KR" sz="1600" dirty="0">
                <a:latin typeface="+mn-ea"/>
              </a:rPr>
              <a:t>, </a:t>
            </a:r>
            <a:r>
              <a:rPr lang="en-US" altLang="ko-KR" sz="1600" dirty="0" err="1">
                <a:latin typeface="+mn-ea"/>
              </a:rPr>
              <a:t>train_target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로 훈련되어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best_estimator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_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속성에 저장</a:t>
            </a:r>
            <a:r>
              <a:rPr lang="ko-KR" altLang="en-US" sz="1600" dirty="0">
                <a:latin typeface="+mn-ea"/>
              </a:rPr>
              <a:t>되어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DD4A46-839F-0206-8B4C-4AEFFC4EC7E0}"/>
              </a:ext>
            </a:extLst>
          </p:cNvPr>
          <p:cNvSpPr txBox="1"/>
          <p:nvPr/>
        </p:nvSpPr>
        <p:spPr>
          <a:xfrm>
            <a:off x="632535" y="5631853"/>
            <a:ext cx="10340235" cy="66300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dt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gs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best_estimator_</a:t>
            </a:r>
            <a:br>
              <a: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dt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.score(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test_input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test_target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en-US" altLang="ko-KR" sz="1600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DF0320-951B-6119-4631-82C51C9C60F1}"/>
              </a:ext>
            </a:extLst>
          </p:cNvPr>
          <p:cNvSpPr txBox="1"/>
          <p:nvPr/>
        </p:nvSpPr>
        <p:spPr>
          <a:xfrm>
            <a:off x="10317893" y="5916472"/>
            <a:ext cx="593420" cy="30777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rgbClr val="69258A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b="0" i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0.86</a:t>
            </a:r>
            <a:endParaRPr lang="ko-KR" altLang="en-US" sz="1400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1B97496E-123D-0C0F-D1B3-8073093B1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19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0526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45947" y="993538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>
                <a:latin typeface="+mj-ea"/>
                <a:ea typeface="+mj-ea"/>
              </a:rPr>
              <a:t>검증 세트</a:t>
            </a:r>
            <a:endParaRPr lang="en-US" altLang="ko-KR" sz="200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246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+mj-ea"/>
                <a:ea typeface="+mj-ea"/>
              </a:rPr>
              <a:t>1. </a:t>
            </a:r>
            <a:r>
              <a:rPr lang="ko-KR" altLang="en-US" sz="3200">
                <a:latin typeface="+mj-ea"/>
                <a:ea typeface="+mj-ea"/>
              </a:rPr>
              <a:t>검증 세트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874657" y="1704891"/>
            <a:ext cx="9272090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테스트 세트를 사용하지 않으면 모델이 과대적합인지 과소적합인지 판단하기 어려움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테스트 세트를 사용하지 않고 이를 측정하는 간단한 방법은 훈련 세트를 나누는 것인데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이 데이터를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검증 세트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(Validation Set)</a:t>
            </a:r>
            <a:r>
              <a:rPr lang="ko-KR" altLang="en-US" sz="1600" dirty="0">
                <a:latin typeface="+mn-ea"/>
              </a:rPr>
              <a:t>라고 부름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전체 데이터 중 </a:t>
            </a:r>
            <a:r>
              <a:rPr lang="en-US" altLang="ko-KR" sz="1600" dirty="0">
                <a:latin typeface="+mn-ea"/>
              </a:rPr>
              <a:t>20%</a:t>
            </a:r>
            <a:r>
              <a:rPr lang="ko-KR" altLang="en-US" sz="1600" dirty="0">
                <a:latin typeface="+mn-ea"/>
              </a:rPr>
              <a:t>를 테스트 세트로</a:t>
            </a:r>
            <a:r>
              <a:rPr lang="en-US" altLang="ko-KR" sz="1600" dirty="0">
                <a:latin typeface="+mn-ea"/>
              </a:rPr>
              <a:t>, 80%</a:t>
            </a:r>
            <a:r>
              <a:rPr lang="ko-KR" altLang="en-US" sz="1600" dirty="0">
                <a:latin typeface="+mn-ea"/>
              </a:rPr>
              <a:t>를 훈련 세트로 만들고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 훈련 세트 중에서 다시 </a:t>
            </a:r>
            <a:r>
              <a:rPr lang="en-US" altLang="ko-KR" sz="1600" dirty="0">
                <a:latin typeface="+mn-ea"/>
              </a:rPr>
              <a:t>20%</a:t>
            </a:r>
            <a:r>
              <a:rPr lang="ko-KR" altLang="en-US" sz="1600" dirty="0">
                <a:latin typeface="+mn-ea"/>
              </a:rPr>
              <a:t>를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떼어 내어 검증 세트를 만들어 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C77FD1-2092-9DCA-D52F-05F2F5828C7A}"/>
              </a:ext>
            </a:extLst>
          </p:cNvPr>
          <p:cNvSpPr txBox="1"/>
          <p:nvPr/>
        </p:nvSpPr>
        <p:spPr>
          <a:xfrm>
            <a:off x="1127996" y="5773709"/>
            <a:ext cx="9065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※ </a:t>
            </a:r>
            <a:r>
              <a:rPr lang="ko-KR" altLang="en-US" sz="1400"/>
              <a:t>보통 </a:t>
            </a:r>
            <a:r>
              <a:rPr lang="en-US" altLang="ko-KR" sz="1400"/>
              <a:t>20~30%</a:t>
            </a:r>
            <a:r>
              <a:rPr lang="ko-KR" altLang="en-US" sz="1400"/>
              <a:t>를 테스트 세트와 검증 세트로 떼어 놓는데</a:t>
            </a:r>
            <a:r>
              <a:rPr lang="en-US" altLang="ko-KR" sz="1400"/>
              <a:t>, </a:t>
            </a:r>
            <a:r>
              <a:rPr lang="ko-KR" altLang="en-US" sz="1400"/>
              <a:t>훈련 데이터가 아주 많다면 단 몇 </a:t>
            </a:r>
            <a:r>
              <a:rPr lang="en-US" altLang="ko-KR" sz="1400"/>
              <a:t>%</a:t>
            </a:r>
            <a:r>
              <a:rPr lang="ko-KR" altLang="en-US" sz="1400"/>
              <a:t>만 떼어 놓아도 </a:t>
            </a:r>
            <a:br>
              <a:rPr lang="en-US" altLang="ko-KR" sz="1400"/>
            </a:br>
            <a:r>
              <a:rPr lang="en-US" altLang="ko-KR" sz="1400"/>
              <a:t>  </a:t>
            </a:r>
            <a:r>
              <a:rPr lang="ko-KR" altLang="en-US" sz="1400"/>
              <a:t>전체 데이터를 대표하는 데 문제가 없음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13915C-C1FB-BC79-3494-4C2C1D20B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DF6399-3B87-9284-5CE8-27BAC254412A}"/>
              </a:ext>
            </a:extLst>
          </p:cNvPr>
          <p:cNvSpPr/>
          <p:nvPr/>
        </p:nvSpPr>
        <p:spPr>
          <a:xfrm>
            <a:off x="1127996" y="4241800"/>
            <a:ext cx="8504954" cy="75565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DD869F-DC31-2602-3FCD-776925EC03C2}"/>
              </a:ext>
            </a:extLst>
          </p:cNvPr>
          <p:cNvCxnSpPr/>
          <p:nvPr/>
        </p:nvCxnSpPr>
        <p:spPr>
          <a:xfrm>
            <a:off x="6007100" y="4241800"/>
            <a:ext cx="0" cy="755650"/>
          </a:xfrm>
          <a:prstGeom prst="line">
            <a:avLst/>
          </a:prstGeom>
          <a:ln>
            <a:solidFill>
              <a:srgbClr val="6925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4A1148A-8BD2-47E5-B885-E3B055EEEE2C}"/>
              </a:ext>
            </a:extLst>
          </p:cNvPr>
          <p:cNvCxnSpPr/>
          <p:nvPr/>
        </p:nvCxnSpPr>
        <p:spPr>
          <a:xfrm>
            <a:off x="7861300" y="4241800"/>
            <a:ext cx="0" cy="755650"/>
          </a:xfrm>
          <a:prstGeom prst="line">
            <a:avLst/>
          </a:prstGeom>
          <a:ln>
            <a:solidFill>
              <a:srgbClr val="6925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4DA9F19-8F53-6E57-72CA-42D594669B84}"/>
              </a:ext>
            </a:extLst>
          </p:cNvPr>
          <p:cNvSpPr txBox="1"/>
          <p:nvPr/>
        </p:nvSpPr>
        <p:spPr>
          <a:xfrm>
            <a:off x="3155951" y="4434959"/>
            <a:ext cx="67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60%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DFC83C-7202-FFC8-3E4B-6A82C58EC93D}"/>
              </a:ext>
            </a:extLst>
          </p:cNvPr>
          <p:cNvSpPr txBox="1"/>
          <p:nvPr/>
        </p:nvSpPr>
        <p:spPr>
          <a:xfrm>
            <a:off x="6638925" y="4443652"/>
            <a:ext cx="67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20%</a:t>
            </a:r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018466-E533-2BBB-EEB1-9C0EC96355EF}"/>
              </a:ext>
            </a:extLst>
          </p:cNvPr>
          <p:cNvSpPr txBox="1"/>
          <p:nvPr/>
        </p:nvSpPr>
        <p:spPr>
          <a:xfrm>
            <a:off x="8410575" y="4443652"/>
            <a:ext cx="67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20%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14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6DD0C1A-7EC1-4B4C-B7B7-9BE87DB5ABBC}"/>
              </a:ext>
            </a:extLst>
          </p:cNvPr>
          <p:cNvSpPr txBox="1"/>
          <p:nvPr/>
        </p:nvSpPr>
        <p:spPr>
          <a:xfrm>
            <a:off x="4087277" y="2151727"/>
            <a:ext cx="401744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>
                <a:solidFill>
                  <a:srgbClr val="69258A"/>
                </a:solidFill>
                <a:latin typeface="+mj-ea"/>
                <a:ea typeface="+mj-ea"/>
              </a:rPr>
              <a:t>THANK</a:t>
            </a:r>
          </a:p>
          <a:p>
            <a:pPr algn="ctr"/>
            <a:r>
              <a:rPr lang="en-US" altLang="ko-KR" sz="8000">
                <a:solidFill>
                  <a:srgbClr val="69258A"/>
                </a:solidFill>
                <a:latin typeface="+mj-ea"/>
                <a:ea typeface="+mj-ea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899949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034878" y="1920464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검증 세트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246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+mj-ea"/>
                <a:ea typeface="+mj-ea"/>
              </a:rPr>
              <a:t>1. </a:t>
            </a:r>
            <a:r>
              <a:rPr lang="ko-KR" altLang="en-US" sz="3200">
                <a:latin typeface="+mj-ea"/>
                <a:ea typeface="+mj-ea"/>
              </a:rPr>
              <a:t>검증 세트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1663797" y="2661931"/>
            <a:ext cx="8741496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훈련 세트에서 모델을 훈련하고 검증 세트로 모델을 평가함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이런 식으로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테스트하고 싶은 매개변수를 바꿔가며 가장 좋은 모델을 찾음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찾은 매개변수를 사용</a:t>
            </a:r>
            <a:r>
              <a:rPr lang="ko-KR" altLang="en-US" sz="1600" dirty="0">
                <a:latin typeface="+mn-ea"/>
              </a:rPr>
              <a:t>해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훈련 세트와 검증 세트를 합쳐 전체 훈련 데이터에서 모델을 다시 훈련함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그리고 마지막에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테스트 세트에서 최종 점수를 평가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E3D3BD-66B6-FCDE-5AA1-9B87C268B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1634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792163"/>
            <a:ext cx="15680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>
                <a:latin typeface="+mj-ea"/>
                <a:ea typeface="+mj-ea"/>
              </a:rPr>
              <a:t>검증 세트</a:t>
            </a:r>
            <a:endParaRPr lang="en-US" altLang="ko-KR" sz="200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246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+mj-ea"/>
                <a:ea typeface="+mj-ea"/>
              </a:rPr>
              <a:t>1. </a:t>
            </a:r>
            <a:r>
              <a:rPr lang="ko-KR" altLang="en-US" sz="3200">
                <a:latin typeface="+mj-ea"/>
                <a:ea typeface="+mj-ea"/>
              </a:rPr>
              <a:t>검증 세트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711721" y="2452562"/>
            <a:ext cx="9387506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판다스</a:t>
            </a:r>
            <a:r>
              <a:rPr lang="ko-KR" altLang="en-US" sz="1400" dirty="0">
                <a:latin typeface="+mn-ea"/>
              </a:rPr>
              <a:t> 라이브러리를 사용해 </a:t>
            </a:r>
            <a:r>
              <a:rPr lang="en-US" altLang="ko-KR" sz="1400" dirty="0">
                <a:latin typeface="+mn-ea"/>
              </a:rPr>
              <a:t>CSV</a:t>
            </a:r>
            <a:r>
              <a:rPr lang="ko-KR" altLang="en-US" sz="1400" dirty="0">
                <a:latin typeface="+mn-ea"/>
              </a:rPr>
              <a:t> 데이터를 불러온 다음</a:t>
            </a:r>
            <a:r>
              <a:rPr lang="en-US" altLang="ko-KR" sz="1400" dirty="0">
                <a:latin typeface="+mn-ea"/>
              </a:rPr>
              <a:t>, class </a:t>
            </a:r>
            <a:r>
              <a:rPr lang="ko-KR" altLang="en-US" sz="1400" dirty="0">
                <a:latin typeface="+mn-ea"/>
              </a:rPr>
              <a:t>열을 타깃으로 사용하고 나머지 열은 특성 배열에 저장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9BDF05-D599-7315-0DE4-1EE9E23C9223}"/>
              </a:ext>
            </a:extLst>
          </p:cNvPr>
          <p:cNvSpPr txBox="1"/>
          <p:nvPr/>
        </p:nvSpPr>
        <p:spPr>
          <a:xfrm>
            <a:off x="711720" y="1278142"/>
            <a:ext cx="8664533" cy="125290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600" b="0">
                <a:solidFill>
                  <a:srgbClr val="FFEEAD"/>
                </a:solidFill>
                <a:effectLst/>
                <a:latin typeface="+mn-ea"/>
              </a:rPr>
              <a:t>pandas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600" b="0">
                <a:solidFill>
                  <a:srgbClr val="EBBBFF"/>
                </a:solidFill>
                <a:effectLst/>
                <a:latin typeface="+mn-ea"/>
              </a:rPr>
              <a:t>as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600" b="0">
                <a:solidFill>
                  <a:srgbClr val="FFEEAD"/>
                </a:solidFill>
                <a:effectLst/>
                <a:latin typeface="+mn-ea"/>
              </a:rPr>
              <a:t>pd</a:t>
            </a:r>
            <a:endParaRPr lang="en-US" altLang="ko-KR" sz="1600" b="0">
              <a:solidFill>
                <a:srgbClr val="FFFFFF"/>
              </a:solidFill>
              <a:effectLst/>
              <a:latin typeface="+mn-ea"/>
            </a:endParaRPr>
          </a:p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FF9DA4"/>
                </a:solidFill>
                <a:effectLst/>
                <a:latin typeface="+mn-ea"/>
              </a:rPr>
              <a:t>wine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600" b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600" b="0">
                <a:solidFill>
                  <a:srgbClr val="FFEEAD"/>
                </a:solidFill>
                <a:effectLst/>
                <a:latin typeface="+mn-ea"/>
              </a:rPr>
              <a:t>pd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+mn-ea"/>
              </a:rPr>
              <a:t>read_csv(</a:t>
            </a:r>
            <a:r>
              <a:rPr lang="en-US" altLang="ko-KR" sz="1600" b="0">
                <a:solidFill>
                  <a:srgbClr val="D1F1A9"/>
                </a:solidFill>
                <a:effectLst/>
                <a:latin typeface="+mn-ea"/>
              </a:rPr>
              <a:t>'https://bit.ly/wine_csv_data’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+mn-ea"/>
              </a:rPr>
              <a:t>)</a:t>
            </a:r>
          </a:p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FF9DA4"/>
                </a:solidFill>
                <a:effectLst/>
                <a:latin typeface="+mn-ea"/>
              </a:rPr>
              <a:t>data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600" b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+mn-ea"/>
              </a:rPr>
              <a:t>wine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[[</a:t>
            </a:r>
            <a:r>
              <a:rPr lang="en-US" altLang="ko-KR" sz="1600" b="0">
                <a:solidFill>
                  <a:srgbClr val="D1F1A9"/>
                </a:solidFill>
                <a:effectLst/>
                <a:latin typeface="+mn-ea"/>
              </a:rPr>
              <a:t>'alcohol'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600" b="0">
                <a:solidFill>
                  <a:srgbClr val="D1F1A9"/>
                </a:solidFill>
                <a:effectLst/>
                <a:latin typeface="+mn-ea"/>
              </a:rPr>
              <a:t>'sugar'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600" b="0">
                <a:solidFill>
                  <a:srgbClr val="D1F1A9"/>
                </a:solidFill>
                <a:effectLst/>
                <a:latin typeface="+mn-ea"/>
              </a:rPr>
              <a:t>'pH'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]].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+mn-ea"/>
              </a:rPr>
              <a:t>to_numpy()</a:t>
            </a:r>
            <a:endParaRPr lang="en-US" altLang="ko-KR" sz="1600" b="0">
              <a:solidFill>
                <a:srgbClr val="FFFFFF"/>
              </a:solidFill>
              <a:effectLst/>
              <a:latin typeface="+mn-ea"/>
            </a:endParaRPr>
          </a:p>
          <a:p>
            <a:pPr>
              <a:lnSpc>
                <a:spcPts val="2250"/>
              </a:lnSpc>
            </a:pPr>
            <a:r>
              <a:rPr lang="en-US" altLang="ko-KR" sz="1600" b="0">
                <a:solidFill>
                  <a:srgbClr val="FF9DA4"/>
                </a:solidFill>
                <a:effectLst/>
                <a:latin typeface="+mn-ea"/>
              </a:rPr>
              <a:t>target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600" b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600" b="0">
                <a:solidFill>
                  <a:srgbClr val="FF9DA4"/>
                </a:solidFill>
                <a:effectLst/>
                <a:latin typeface="+mn-ea"/>
              </a:rPr>
              <a:t>wine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[</a:t>
            </a:r>
            <a:r>
              <a:rPr lang="en-US" altLang="ko-KR" sz="1600" b="0">
                <a:solidFill>
                  <a:srgbClr val="D1F1A9"/>
                </a:solidFill>
                <a:effectLst/>
                <a:latin typeface="+mn-ea"/>
              </a:rPr>
              <a:t>'class'</a:t>
            </a:r>
            <a:r>
              <a:rPr lang="en-US" altLang="ko-KR" sz="1600" b="0">
                <a:solidFill>
                  <a:srgbClr val="FFFFFF"/>
                </a:solidFill>
                <a:effectLst/>
                <a:latin typeface="+mn-ea"/>
              </a:rPr>
              <a:t>].</a:t>
            </a:r>
            <a:r>
              <a:rPr lang="en-US" altLang="ko-KR" sz="1600" b="0">
                <a:solidFill>
                  <a:srgbClr val="BBDAFF"/>
                </a:solidFill>
                <a:effectLst/>
                <a:latin typeface="+mn-ea"/>
              </a:rPr>
              <a:t>to_numpy()</a:t>
            </a:r>
            <a:endParaRPr lang="en-US" altLang="ko-KR" sz="1600" b="0">
              <a:solidFill>
                <a:srgbClr val="FFFFFF"/>
              </a:solidFill>
              <a:effectLst/>
              <a:latin typeface="+mn-ea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35E1B61-E2F1-235D-83E7-C9EC18C027D5}"/>
              </a:ext>
            </a:extLst>
          </p:cNvPr>
          <p:cNvGrpSpPr/>
          <p:nvPr/>
        </p:nvGrpSpPr>
        <p:grpSpPr>
          <a:xfrm>
            <a:off x="711720" y="2866456"/>
            <a:ext cx="11115304" cy="1842812"/>
            <a:chOff x="510638" y="3489619"/>
            <a:chExt cx="11115304" cy="184281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022983E-3D27-7342-7A3C-DBB4D59ACCDB}"/>
                </a:ext>
              </a:extLst>
            </p:cNvPr>
            <p:cNvSpPr txBox="1"/>
            <p:nvPr/>
          </p:nvSpPr>
          <p:spPr>
            <a:xfrm>
              <a:off x="510638" y="3489619"/>
              <a:ext cx="11115304" cy="1842812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EBBB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from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sklearn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</a:t>
              </a:r>
              <a:r>
                <a:rPr lang="en-US" altLang="ko-KR" sz="1600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model_selection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EBBB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import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train_test_split</a:t>
              </a:r>
              <a:b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</a:b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train_input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test_input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train_target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test_target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train_test_split(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   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data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target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test_size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0.2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random_state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42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)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sub_input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val_input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sub_target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val_target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train_test_split(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   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train_input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train_target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test_size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0.2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random_state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42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)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print(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sub_input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.shape,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val_input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.shape)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12BCDA3-E9F2-8C83-6E6A-825F097EE051}"/>
                </a:ext>
              </a:extLst>
            </p:cNvPr>
            <p:cNvSpPr txBox="1"/>
            <p:nvPr/>
          </p:nvSpPr>
          <p:spPr>
            <a:xfrm>
              <a:off x="9727148" y="5031610"/>
              <a:ext cx="1793174" cy="27699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rgbClr val="69258A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200" b="0" i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(4157, 3) (1040, 3)</a:t>
              </a:r>
              <a:endParaRPr lang="ko-KR" altLang="en-US" sz="120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0062A18-CDF8-237B-B53B-EACF525AE0A5}"/>
              </a:ext>
            </a:extLst>
          </p:cNvPr>
          <p:cNvSpPr txBox="1"/>
          <p:nvPr/>
        </p:nvSpPr>
        <p:spPr>
          <a:xfrm>
            <a:off x="711720" y="4839053"/>
            <a:ext cx="9892452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훈련 세트와 테스트 세트를 나누어 주고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훈련 세트의 입력 데이터와 </a:t>
            </a:r>
            <a:r>
              <a:rPr lang="ko-KR" altLang="en-US" sz="1400" dirty="0" err="1">
                <a:latin typeface="+mn-ea"/>
              </a:rPr>
              <a:t>티깃</a:t>
            </a:r>
            <a:r>
              <a:rPr lang="ko-KR" altLang="en-US" sz="1400" dirty="0">
                <a:latin typeface="+mn-ea"/>
              </a:rPr>
              <a:t> 데이터를 </a:t>
            </a:r>
            <a:r>
              <a:rPr lang="en-US" altLang="ko-KR" sz="1400" dirty="0" err="1">
                <a:latin typeface="+mn-ea"/>
              </a:rPr>
              <a:t>train_input</a:t>
            </a:r>
            <a:r>
              <a:rPr lang="ko-KR" altLang="en-US" sz="1400" dirty="0">
                <a:latin typeface="+mn-ea"/>
              </a:rPr>
              <a:t>과 </a:t>
            </a:r>
            <a:r>
              <a:rPr lang="en-US" altLang="ko-KR" sz="1400" dirty="0" err="1">
                <a:latin typeface="+mn-ea"/>
              </a:rPr>
              <a:t>train_target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배열에 저장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train_input</a:t>
            </a:r>
            <a:r>
              <a:rPr lang="ko-KR" altLang="en-US" sz="1400" dirty="0">
                <a:latin typeface="+mn-ea"/>
              </a:rPr>
              <a:t>과 </a:t>
            </a:r>
            <a:r>
              <a:rPr lang="en-US" altLang="ko-KR" sz="1400" dirty="0" err="1">
                <a:latin typeface="+mn-ea"/>
              </a:rPr>
              <a:t>train_targe</a:t>
            </a:r>
            <a:r>
              <a:rPr lang="ko-KR" altLang="en-US" sz="1400" dirty="0">
                <a:latin typeface="+mn-ea"/>
              </a:rPr>
              <a:t>을 다시 </a:t>
            </a:r>
            <a:r>
              <a:rPr lang="en-US" altLang="ko-KR" sz="1400" dirty="0" err="1">
                <a:latin typeface="+mn-ea"/>
              </a:rPr>
              <a:t>train_test_split</a:t>
            </a:r>
            <a:r>
              <a:rPr lang="en-US" altLang="ko-KR" sz="1400" dirty="0">
                <a:latin typeface="+mn-ea"/>
              </a:rPr>
              <a:t>() </a:t>
            </a:r>
            <a:r>
              <a:rPr lang="ko-KR" altLang="en-US" sz="1400" dirty="0">
                <a:latin typeface="+mn-ea"/>
              </a:rPr>
              <a:t>함수에 넣어 훈련 세트와 검증 세트로 만들어 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이때  </a:t>
            </a:r>
            <a:r>
              <a:rPr lang="en-US" altLang="ko-KR" sz="1400" dirty="0" err="1">
                <a:latin typeface="+mn-ea"/>
              </a:rPr>
              <a:t>test_size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>
                <a:latin typeface="+mn-ea"/>
              </a:rPr>
              <a:t>매개변수를 </a:t>
            </a:r>
            <a:r>
              <a:rPr lang="en-US" altLang="ko-KR" sz="1400">
                <a:latin typeface="+mn-ea"/>
              </a:rPr>
              <a:t>0.2</a:t>
            </a:r>
            <a:r>
              <a:rPr lang="ko-KR" altLang="en-US" sz="1400">
                <a:latin typeface="+mn-ea"/>
              </a:rPr>
              <a:t>로</a:t>
            </a:r>
            <a:r>
              <a:rPr lang="en-US" altLang="ko-KR" sz="140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지정하여</a:t>
            </a: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err="1">
                <a:latin typeface="+mn-ea"/>
              </a:rPr>
              <a:t>train_input</a:t>
            </a:r>
            <a:r>
              <a:rPr lang="ko-KR" altLang="en-US" sz="1400" dirty="0">
                <a:latin typeface="+mn-ea"/>
              </a:rPr>
              <a:t>의 약 </a:t>
            </a:r>
            <a:r>
              <a:rPr lang="en-US" altLang="ko-KR" sz="1400" dirty="0">
                <a:latin typeface="+mn-ea"/>
              </a:rPr>
              <a:t>20%</a:t>
            </a:r>
            <a:r>
              <a:rPr lang="ko-KR" altLang="en-US" sz="1400" dirty="0">
                <a:latin typeface="+mn-ea"/>
              </a:rPr>
              <a:t>를 </a:t>
            </a:r>
            <a:r>
              <a:rPr lang="en-US" altLang="ko-KR" sz="1400" dirty="0" err="1">
                <a:latin typeface="+mn-ea"/>
              </a:rPr>
              <a:t>val_input</a:t>
            </a:r>
            <a:r>
              <a:rPr lang="ko-KR" altLang="en-US" sz="1400" dirty="0">
                <a:latin typeface="+mn-ea"/>
              </a:rPr>
              <a:t>으로 만들어 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원래 </a:t>
            </a:r>
            <a:r>
              <a:rPr lang="en-US" altLang="ko-KR" sz="1400" dirty="0">
                <a:latin typeface="+mn-ea"/>
              </a:rPr>
              <a:t>5,197</a:t>
            </a:r>
            <a:r>
              <a:rPr lang="ko-KR" altLang="en-US" sz="1400" dirty="0">
                <a:latin typeface="+mn-ea"/>
              </a:rPr>
              <a:t>개였던 훈련 세트가 </a:t>
            </a:r>
            <a:r>
              <a:rPr lang="en-US" altLang="ko-KR" sz="1400" dirty="0">
                <a:latin typeface="+mn-ea"/>
              </a:rPr>
              <a:t>4,157</a:t>
            </a:r>
            <a:r>
              <a:rPr lang="ko-KR" altLang="en-US" sz="1400" dirty="0">
                <a:latin typeface="+mn-ea"/>
              </a:rPr>
              <a:t>개로 줄고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검증 세트는 </a:t>
            </a:r>
            <a:r>
              <a:rPr lang="en-US" altLang="ko-KR" sz="1400" dirty="0">
                <a:latin typeface="+mn-ea"/>
              </a:rPr>
              <a:t>1,040</a:t>
            </a:r>
            <a:r>
              <a:rPr lang="ko-KR" altLang="en-US" sz="1400" dirty="0">
                <a:latin typeface="+mn-ea"/>
              </a:rPr>
              <a:t>개가 되었음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5ED555A-4CF6-55AF-DD1D-0555600AF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8092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0" y="792163"/>
            <a:ext cx="15680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000">
                <a:latin typeface="+mj-ea"/>
                <a:ea typeface="+mj-ea"/>
              </a:rPr>
              <a:t>검증 세트</a:t>
            </a:r>
            <a:endParaRPr lang="en-US" altLang="ko-KR" sz="200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246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+mj-ea"/>
                <a:ea typeface="+mj-ea"/>
              </a:rPr>
              <a:t>1. </a:t>
            </a:r>
            <a:r>
              <a:rPr lang="ko-KR" altLang="en-US" sz="3200">
                <a:latin typeface="+mj-ea"/>
                <a:ea typeface="+mj-ea"/>
              </a:rPr>
              <a:t>검증 세트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711721" y="3966666"/>
            <a:ext cx="7826181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val_input</a:t>
            </a:r>
            <a:r>
              <a:rPr lang="en-US" altLang="ko-KR" sz="1400" dirty="0">
                <a:latin typeface="+mn-ea"/>
              </a:rPr>
              <a:t>, </a:t>
            </a:r>
            <a:r>
              <a:rPr lang="en-US" altLang="ko-KR" sz="1400" dirty="0" err="1">
                <a:latin typeface="+mn-ea"/>
              </a:rPr>
              <a:t>val_target</a:t>
            </a:r>
            <a:r>
              <a:rPr lang="ko-KR" altLang="en-US" sz="1400" dirty="0">
                <a:latin typeface="+mn-ea"/>
              </a:rPr>
              <a:t>을 사용해 모델을 평가했더니 모델이 훈련 세트에 과대적합 되었음을 확인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매개변수를 바꾸어 가며 더 좋은 모델을 찾아야 함</a:t>
            </a:r>
            <a:endParaRPr lang="en-US" altLang="ko-KR" sz="1400" dirty="0">
              <a:solidFill>
                <a:srgbClr val="69258A"/>
              </a:solidFill>
              <a:latin typeface="+mn-ea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EDE33AB-46B0-7DCE-E70E-2BF2F21D24DC}"/>
              </a:ext>
            </a:extLst>
          </p:cNvPr>
          <p:cNvGrpSpPr/>
          <p:nvPr/>
        </p:nvGrpSpPr>
        <p:grpSpPr>
          <a:xfrm>
            <a:off x="711721" y="1536613"/>
            <a:ext cx="8664533" cy="2144626"/>
            <a:chOff x="711721" y="1322856"/>
            <a:chExt cx="8664533" cy="214462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A9BDF05-D599-7315-0DE4-1EE9E23C9223}"/>
                </a:ext>
              </a:extLst>
            </p:cNvPr>
            <p:cNvSpPr txBox="1"/>
            <p:nvPr/>
          </p:nvSpPr>
          <p:spPr>
            <a:xfrm>
              <a:off x="711721" y="1322856"/>
              <a:ext cx="8664533" cy="214462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altLang="ko-KR" b="0">
                  <a:solidFill>
                    <a:srgbClr val="EBBB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from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sklearn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</a:t>
              </a:r>
              <a:r>
                <a:rPr lang="en-US" altLang="ko-KR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tree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>
                  <a:solidFill>
                    <a:srgbClr val="EBBB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import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DecisionTreeClassifier</a:t>
              </a:r>
              <a:endPara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b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</a:b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dt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DecisionTreeClassifier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(</a:t>
              </a:r>
              <a:r>
                <a:rPr lang="en-US" altLang="ko-KR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random_state</a:t>
              </a:r>
              <a:r>
                <a:rPr lang="en-US" altLang="ko-KR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42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)</a:t>
              </a:r>
              <a:endPara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dt</a:t>
              </a:r>
              <a: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fit(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sub_input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sub_target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)</a:t>
              </a:r>
              <a:endPara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br>
                <a:rPr lang="en-US" altLang="ko-KR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</a:b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print(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dt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.score(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sub_input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sub_target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))</a:t>
              </a:r>
              <a:endPara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print(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dt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.score(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val_input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val_target</a:t>
              </a:r>
              <a:r>
                <a:rPr lang="en-US" altLang="ko-KR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))</a:t>
              </a:r>
              <a:endPara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AB691E-C740-E21D-C224-571367FE161D}"/>
                </a:ext>
              </a:extLst>
            </p:cNvPr>
            <p:cNvSpPr txBox="1"/>
            <p:nvPr/>
          </p:nvSpPr>
          <p:spPr>
            <a:xfrm>
              <a:off x="7504381" y="2884445"/>
              <a:ext cx="1793173" cy="52322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rgbClr val="69258A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400" b="0" i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0.9971133028626413 0.864423076923077</a:t>
              </a:r>
              <a:endParaRPr lang="ko-KR" altLang="en-US" sz="1400" dirty="0"/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11FF1F-F64F-D15B-A08B-6B0669097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9746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793851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교차 검증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교차 검증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640019" y="1384438"/>
            <a:ext cx="10685939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보통 많은 데이터를 훈련에 사용할수록 좋은 모델이 만들어짐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그렇다고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검증 세트를 너무 조금 떼어 놓으면 검증 점수가 불안정</a:t>
            </a:r>
            <a:r>
              <a:rPr lang="ko-KR" altLang="en-US" sz="1600" dirty="0">
                <a:latin typeface="+mn-ea"/>
              </a:rPr>
              <a:t>할 것임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이럴 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교차 검증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(Cross Validation)</a:t>
            </a:r>
            <a:r>
              <a:rPr lang="ko-KR" altLang="en-US" sz="1600" dirty="0">
                <a:latin typeface="+mn-ea"/>
              </a:rPr>
              <a:t>을 이용하면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안정적인 검증 점수를 얻고 훈련에 더 많은 데이터를 사용할 수 있음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교차 검증은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검증 세트를 떼어 내어 평가하는 과정을 여러 번 반복</a:t>
            </a:r>
            <a:r>
              <a:rPr lang="ko-KR" altLang="en-US" sz="1600" dirty="0">
                <a:latin typeface="+mn-ea"/>
              </a:rPr>
              <a:t>하고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 점수를 평균해 최종 검증 점수를 얻음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7E7B669-765D-14A5-10C2-7669F4AB45C4}"/>
                  </a:ext>
                </a:extLst>
              </p:cNvPr>
              <p:cNvSpPr txBox="1"/>
              <p:nvPr/>
            </p:nvSpPr>
            <p:spPr>
              <a:xfrm>
                <a:off x="640019" y="5697362"/>
                <a:ext cx="937724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/>
                  <a:t>※ </a:t>
                </a:r>
                <a:r>
                  <a:rPr lang="ko-KR" altLang="en-US" sz="1400" dirty="0"/>
                  <a:t>훈련 세트를 </a:t>
                </a:r>
                <a14:m>
                  <m:oMath xmlns:m="http://schemas.openxmlformats.org/officeDocument/2006/math">
                    <m:r>
                      <a:rPr lang="en-US" altLang="ko-KR" sz="1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ko-KR" altLang="en-US" sz="1400" dirty="0"/>
                  <a:t> 부분으로 나눠서 교차 검증을 수행하는 것을 </a:t>
                </a:r>
                <a14:m>
                  <m:oMath xmlns:m="http://schemas.openxmlformats.org/officeDocument/2006/math">
                    <m:r>
                      <a:rPr lang="en-US" altLang="ko-KR" sz="1400" i="1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ko-KR" sz="1400" dirty="0">
                    <a:solidFill>
                      <a:srgbClr val="69258A"/>
                    </a:solidFill>
                    <a:latin typeface="+mn-ea"/>
                  </a:rPr>
                  <a:t>-</a:t>
                </a:r>
                <a:r>
                  <a:rPr lang="ko-KR" altLang="en-US" sz="1400" dirty="0">
                    <a:solidFill>
                      <a:srgbClr val="69258A"/>
                    </a:solidFill>
                    <a:latin typeface="+mn-ea"/>
                  </a:rPr>
                  <a:t>폴트 교차 검증</a:t>
                </a:r>
                <a:r>
                  <a:rPr lang="en-US" altLang="ko-KR" sz="1400" dirty="0">
                    <a:solidFill>
                      <a:srgbClr val="69258A"/>
                    </a:solidFill>
                    <a:latin typeface="+mn-ea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400" i="1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ko-KR" sz="1400" b="0" i="0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altLang="ko-KR" sz="1400" b="0" i="0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fold</m:t>
                    </m:r>
                    <m:r>
                      <a:rPr lang="en-US" altLang="ko-KR" sz="1400" b="0" i="0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ko-KR" sz="1400" b="0" i="0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cross</m:t>
                    </m:r>
                    <m:r>
                      <a:rPr lang="en-US" altLang="ko-KR" sz="1400" b="0" i="0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ko-KR" sz="1400" b="0" i="0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validation</m:t>
                    </m:r>
                    <m:r>
                      <a:rPr lang="en-US" altLang="ko-KR" sz="1400" b="0" i="0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sz="1400" dirty="0"/>
                  <a:t>이라고 함</a:t>
                </a:r>
                <a:endParaRPr lang="en-US" altLang="ko-KR" sz="1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7E7B669-765D-14A5-10C2-7669F4AB45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019" y="5697362"/>
                <a:ext cx="9377247" cy="307777"/>
              </a:xfrm>
              <a:prstGeom prst="rect">
                <a:avLst/>
              </a:prstGeom>
              <a:blipFill>
                <a:blip r:embed="rId2"/>
                <a:stretch>
                  <a:fillRect l="-195" t="-6000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301353-3C1D-BDC7-16EC-FA26734D0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  <p:pic>
        <p:nvPicPr>
          <p:cNvPr id="1026" name="Picture 2" descr="혼공머신] 5-2장 교차 검증과 그리드 서치">
            <a:extLst>
              <a:ext uri="{FF2B5EF4-FFF2-40B4-BE49-F238E27FC236}">
                <a16:creationId xmlns:a16="http://schemas.microsoft.com/office/drawing/2014/main" id="{EF01C8A3-3B4D-088E-6FD4-2C16CF1B9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315" y="3142376"/>
            <a:ext cx="6794500" cy="2331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7544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793851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교차 검증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교차 검증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640019" y="1384438"/>
            <a:ext cx="10782119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보통 </a:t>
            </a:r>
            <a:r>
              <a:rPr lang="en-US" altLang="ko-KR" sz="1600" dirty="0">
                <a:latin typeface="+mn-ea"/>
              </a:rPr>
              <a:t>5-</a:t>
            </a:r>
            <a:r>
              <a:rPr lang="ko-KR" altLang="en-US" sz="1600" dirty="0" err="1">
                <a:latin typeface="+mn-ea"/>
              </a:rPr>
              <a:t>폴드</a:t>
            </a:r>
            <a:r>
              <a:rPr lang="ko-KR" altLang="en-US" sz="1600" dirty="0">
                <a:latin typeface="+mn-ea"/>
              </a:rPr>
              <a:t> 교차 검증이나 </a:t>
            </a:r>
            <a:r>
              <a:rPr lang="en-US" altLang="ko-KR" sz="1600" dirty="0">
                <a:latin typeface="+mn-ea"/>
              </a:rPr>
              <a:t>10-</a:t>
            </a:r>
            <a:r>
              <a:rPr lang="ko-KR" altLang="en-US" sz="1600" dirty="0" err="1">
                <a:latin typeface="+mn-ea"/>
              </a:rPr>
              <a:t>폴드</a:t>
            </a:r>
            <a:r>
              <a:rPr lang="ko-KR" altLang="en-US" sz="1600" dirty="0">
                <a:latin typeface="+mn-ea"/>
              </a:rPr>
              <a:t> 교차 검증을 많이 사용함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이렇게 하면 데이터의 </a:t>
            </a:r>
            <a:r>
              <a:rPr lang="en-US" altLang="ko-KR" sz="1600" dirty="0">
                <a:latin typeface="+mn-ea"/>
              </a:rPr>
              <a:t>80 ~ 90%</a:t>
            </a:r>
            <a:r>
              <a:rPr lang="ko-KR" altLang="en-US" sz="1600" dirty="0">
                <a:latin typeface="+mn-ea"/>
              </a:rPr>
              <a:t>까지 훈련에 사용할 수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검증 세트가 줄어들지만 각 </a:t>
            </a:r>
            <a:r>
              <a:rPr lang="ko-KR" altLang="en-US" sz="1600" dirty="0" err="1">
                <a:latin typeface="+mn-ea"/>
              </a:rPr>
              <a:t>폴드에서</a:t>
            </a:r>
            <a:r>
              <a:rPr lang="ko-KR" altLang="en-US" sz="1600" dirty="0">
                <a:latin typeface="+mn-ea"/>
              </a:rPr>
              <a:t> 계산한 검증 점수를 평균하기 때문에 안정된 점수로 생각할 수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사이킷런에는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cross_validate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()</a:t>
            </a:r>
            <a:r>
              <a:rPr lang="ko-KR" altLang="en-US" sz="1600" dirty="0">
                <a:latin typeface="+mn-ea"/>
              </a:rPr>
              <a:t>라는 교차 검증 함수가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먼저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평가할 모델 객체를 첫 번째 매개변수</a:t>
            </a:r>
            <a:r>
              <a:rPr lang="ko-KR" altLang="en-US" sz="1600" dirty="0">
                <a:latin typeface="+mn-ea"/>
              </a:rPr>
              <a:t>로 전달하고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검증 세트를 직접 떼어 내지 않고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훈련 세트 전체를 함수에 전달</a:t>
            </a:r>
            <a:r>
              <a:rPr lang="ko-KR" altLang="en-US" sz="1600" dirty="0">
                <a:latin typeface="+mn-ea"/>
              </a:rPr>
              <a:t>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E6BA1-6F57-89D1-5116-A714A599EAC6}"/>
              </a:ext>
            </a:extLst>
          </p:cNvPr>
          <p:cNvSpPr txBox="1"/>
          <p:nvPr/>
        </p:nvSpPr>
        <p:spPr>
          <a:xfrm>
            <a:off x="640019" y="3337177"/>
            <a:ext cx="9368277" cy="1259768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EBBB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sklearn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>
                <a:solidFill>
                  <a:srgbClr val="FFEEA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model_selection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EBBB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cross_validate</a:t>
            </a:r>
            <a:endParaRPr lang="en-US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b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scores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99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cross_validate(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dt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train_input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>
              <a:lnSpc>
                <a:spcPts val="2250"/>
              </a:lnSpc>
            </a:pP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-US" altLang="ko-KR" b="0">
                <a:solidFill>
                  <a:srgbClr val="FF9DA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scores</a:t>
            </a:r>
            <a:r>
              <a:rPr lang="en-US" altLang="ko-KR" b="0">
                <a:solidFill>
                  <a:srgbClr val="BBDA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b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C9BFF1-B6A2-3B78-BAD3-C8F93059D870}"/>
              </a:ext>
            </a:extLst>
          </p:cNvPr>
          <p:cNvSpPr txBox="1"/>
          <p:nvPr/>
        </p:nvSpPr>
        <p:spPr>
          <a:xfrm>
            <a:off x="640019" y="4646214"/>
            <a:ext cx="8741976" cy="83099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1600" b="0" i="0" dirty="0">
                <a:solidFill>
                  <a:srgbClr val="CCCCCC"/>
                </a:solidFill>
                <a:effectLst/>
                <a:latin typeface="Abadi" panose="020F0502020204030204" pitchFamily="34" charset="0"/>
              </a:rPr>
              <a:t>{'</a:t>
            </a:r>
            <a:r>
              <a:rPr lang="en-US" altLang="ko-KR" sz="1600" b="0" i="0" dirty="0" err="1">
                <a:solidFill>
                  <a:srgbClr val="CCCCCC"/>
                </a:solidFill>
                <a:effectLst/>
                <a:latin typeface="Abadi" panose="020F0502020204030204" pitchFamily="34" charset="0"/>
              </a:rPr>
              <a:t>fit_time</a:t>
            </a:r>
            <a:r>
              <a:rPr lang="en-US" altLang="ko-KR" sz="1600" b="0" i="0" dirty="0">
                <a:solidFill>
                  <a:srgbClr val="CCCCCC"/>
                </a:solidFill>
                <a:effectLst/>
                <a:latin typeface="Abadi" panose="020F0502020204030204" pitchFamily="34" charset="0"/>
              </a:rPr>
              <a:t>': array([0.01130939, 0.01102304, 0.01342034, 0.01033998, 0.01032615]), '</a:t>
            </a:r>
            <a:r>
              <a:rPr lang="en-US" altLang="ko-KR" sz="1600" b="0" i="0" dirty="0" err="1">
                <a:solidFill>
                  <a:srgbClr val="CCCCCC"/>
                </a:solidFill>
                <a:effectLst/>
                <a:latin typeface="Abadi" panose="020F0502020204030204" pitchFamily="34" charset="0"/>
              </a:rPr>
              <a:t>score_time</a:t>
            </a:r>
            <a:r>
              <a:rPr lang="en-US" altLang="ko-KR" sz="1600" b="0" i="0" dirty="0">
                <a:solidFill>
                  <a:srgbClr val="CCCCCC"/>
                </a:solidFill>
                <a:effectLst/>
                <a:latin typeface="Abadi" panose="020F0502020204030204" pitchFamily="34" charset="0"/>
              </a:rPr>
              <a:t>': array([0.00168252, 0.00321698, 0.00149465, 0.00159431, 0.00147653]), '</a:t>
            </a:r>
            <a:r>
              <a:rPr lang="en-US" altLang="ko-KR" sz="1600" b="0" i="0" dirty="0" err="1">
                <a:solidFill>
                  <a:srgbClr val="CCCCCC"/>
                </a:solidFill>
                <a:effectLst/>
                <a:latin typeface="Abadi" panose="020F0502020204030204" pitchFamily="34" charset="0"/>
              </a:rPr>
              <a:t>test_score</a:t>
            </a:r>
            <a:r>
              <a:rPr lang="en-US" altLang="ko-KR" sz="1600" b="0" i="0" dirty="0">
                <a:solidFill>
                  <a:srgbClr val="CCCCCC"/>
                </a:solidFill>
                <a:effectLst/>
                <a:latin typeface="Abadi" panose="020F0502020204030204" pitchFamily="34" charset="0"/>
              </a:rPr>
              <a:t>': array([0.86923077, 0.84615385, 0.87680462, 0.84889317, 0.83541867])} </a:t>
            </a:r>
            <a:endParaRPr lang="ko-KR" altLang="en-US" sz="16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B524C6-C2F6-E73B-77D4-D8B604AA0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7702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793851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교차 검증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교차 검증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7E8514-001E-FD73-005B-2426C71C63A0}"/>
              </a:ext>
            </a:extLst>
          </p:cNvPr>
          <p:cNvSpPr txBox="1"/>
          <p:nvPr/>
        </p:nvSpPr>
        <p:spPr>
          <a:xfrm>
            <a:off x="640018" y="1538474"/>
            <a:ext cx="8449749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cross_validate</a:t>
            </a:r>
            <a:r>
              <a:rPr lang="en-US" altLang="ko-KR" sz="1600" dirty="0">
                <a:latin typeface="+mn-ea"/>
              </a:rPr>
              <a:t>()</a:t>
            </a:r>
            <a:r>
              <a:rPr lang="ko-KR" altLang="en-US" sz="1600" dirty="0">
                <a:latin typeface="+mn-ea"/>
              </a:rPr>
              <a:t> 함수는 </a:t>
            </a:r>
            <a:r>
              <a:rPr lang="en-US" altLang="ko-KR" sz="1600" dirty="0" err="1">
                <a:latin typeface="+mn-ea"/>
              </a:rPr>
              <a:t>fit_time</a:t>
            </a:r>
            <a:r>
              <a:rPr lang="en-US" altLang="ko-KR" sz="1600" dirty="0">
                <a:latin typeface="+mn-ea"/>
              </a:rPr>
              <a:t>, </a:t>
            </a:r>
            <a:r>
              <a:rPr lang="en-US" altLang="ko-KR" sz="1600" dirty="0" err="1">
                <a:latin typeface="+mn-ea"/>
              </a:rPr>
              <a:t>score_time</a:t>
            </a:r>
            <a:r>
              <a:rPr lang="en-US" altLang="ko-KR" sz="1600" dirty="0">
                <a:latin typeface="+mn-ea"/>
              </a:rPr>
              <a:t>, </a:t>
            </a:r>
            <a:r>
              <a:rPr lang="en-US" altLang="ko-KR" sz="1600" dirty="0" err="1">
                <a:latin typeface="+mn-ea"/>
              </a:rPr>
              <a:t>test_score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키를 가진 </a:t>
            </a:r>
            <a:r>
              <a:rPr lang="ko-KR" altLang="en-US" sz="1600" dirty="0" err="1">
                <a:latin typeface="+mn-ea"/>
              </a:rPr>
              <a:t>딕셔너리를</a:t>
            </a:r>
            <a:r>
              <a:rPr lang="ko-KR" altLang="en-US" sz="1600" dirty="0">
                <a:latin typeface="+mn-ea"/>
              </a:rPr>
              <a:t> 반환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처음</a:t>
            </a:r>
            <a:r>
              <a:rPr lang="en-US" altLang="ko-KR" sz="1600" dirty="0">
                <a:latin typeface="+mn-ea"/>
              </a:rPr>
              <a:t> 2</a:t>
            </a:r>
            <a:r>
              <a:rPr lang="ko-KR" altLang="en-US" sz="1600" dirty="0">
                <a:latin typeface="+mn-ea"/>
              </a:rPr>
              <a:t>개의 키는 각각의 모델을 훈련하는 시간과 검증하는 시간을 의미함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기본적으로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5-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폴드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교차 검증을 수행하며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cv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매개변수에서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폴드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수를 바꿀 수 있음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AB032E0-B5AB-3D1D-ABE4-504B114A9302}"/>
              </a:ext>
            </a:extLst>
          </p:cNvPr>
          <p:cNvGrpSpPr/>
          <p:nvPr/>
        </p:nvGrpSpPr>
        <p:grpSpPr>
          <a:xfrm>
            <a:off x="640018" y="3106316"/>
            <a:ext cx="10188733" cy="923330"/>
            <a:chOff x="640018" y="1571881"/>
            <a:chExt cx="10188733" cy="923330"/>
          </a:xfrm>
          <a:solidFill>
            <a:schemeClr val="tx2">
              <a:lumMod val="50000"/>
            </a:schemeClr>
          </a:solidFill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30E6BA1-6F57-89D1-5116-A714A599EAC6}"/>
                </a:ext>
              </a:extLst>
            </p:cNvPr>
            <p:cNvSpPr txBox="1"/>
            <p:nvPr/>
          </p:nvSpPr>
          <p:spPr>
            <a:xfrm>
              <a:off x="640018" y="1571881"/>
              <a:ext cx="10188733" cy="92333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0" dirty="0">
                  <a:solidFill>
                    <a:srgbClr val="C586C0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import</a:t>
              </a:r>
              <a:r>
                <a:rPr lang="en-US" altLang="ko-KR" b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 dirty="0" err="1">
                  <a:solidFill>
                    <a:srgbClr val="4EC9B0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numpy</a:t>
              </a:r>
              <a:r>
                <a:rPr lang="en-US" altLang="ko-KR" b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 dirty="0">
                  <a:solidFill>
                    <a:srgbClr val="C586C0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as</a:t>
              </a:r>
              <a:r>
                <a:rPr lang="en-US" altLang="ko-KR" b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b="0" dirty="0">
                  <a:solidFill>
                    <a:srgbClr val="4EC9B0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np</a:t>
              </a:r>
              <a:endPara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br>
                <a:rPr lang="en-US" altLang="ko-KR" b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</a:br>
              <a:r>
                <a:rPr lang="en-US" altLang="ko-KR" b="0" dirty="0">
                  <a:solidFill>
                    <a:srgbClr val="DCDCAA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print</a:t>
              </a:r>
              <a:r>
                <a:rPr lang="en-US" altLang="ko-KR" b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(</a:t>
              </a:r>
              <a:r>
                <a:rPr lang="en-US" altLang="ko-KR" b="0" dirty="0" err="1">
                  <a:solidFill>
                    <a:srgbClr val="4EC9B0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np</a:t>
              </a:r>
              <a:r>
                <a:rPr lang="en-US" altLang="ko-KR" b="0" dirty="0" err="1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</a:t>
              </a:r>
              <a:r>
                <a:rPr lang="en-US" altLang="ko-KR" b="0" dirty="0" err="1">
                  <a:solidFill>
                    <a:srgbClr val="DCDCAA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mean</a:t>
              </a:r>
              <a:r>
                <a:rPr lang="en-US" altLang="ko-KR" b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(</a:t>
              </a:r>
              <a:r>
                <a:rPr lang="en-US" altLang="ko-KR" b="0" dirty="0">
                  <a:solidFill>
                    <a:srgbClr val="9CDCFE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scores</a:t>
              </a:r>
              <a:r>
                <a:rPr lang="en-US" altLang="ko-KR" b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[</a:t>
              </a:r>
              <a:r>
                <a:rPr lang="en-US" altLang="ko-KR" b="0" dirty="0">
                  <a:solidFill>
                    <a:srgbClr val="CE9178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'</a:t>
              </a:r>
              <a:r>
                <a:rPr lang="en-US" altLang="ko-KR" b="0" dirty="0" err="1">
                  <a:solidFill>
                    <a:srgbClr val="CE9178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test_score</a:t>
              </a:r>
              <a:r>
                <a:rPr lang="en-US" altLang="ko-KR" b="0" dirty="0">
                  <a:solidFill>
                    <a:srgbClr val="CE9178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'</a:t>
              </a:r>
              <a:r>
                <a:rPr lang="en-US" altLang="ko-KR" b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]))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D195667-63B3-6F1E-94BD-4849FE0D94A5}"/>
                </a:ext>
              </a:extLst>
            </p:cNvPr>
            <p:cNvSpPr txBox="1"/>
            <p:nvPr/>
          </p:nvSpPr>
          <p:spPr>
            <a:xfrm>
              <a:off x="8513002" y="2033546"/>
              <a:ext cx="2221804" cy="369332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rgbClr val="69258A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b="0" i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0.855300214703487</a:t>
              </a:r>
              <a:endParaRPr lang="ko-KR" altLang="en-US" dirty="0"/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04CDF3-0283-C407-8ED2-6D3C09658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F41A4F-BC15-E558-F512-CB0EEA061ABB}"/>
              </a:ext>
            </a:extLst>
          </p:cNvPr>
          <p:cNvSpPr txBox="1"/>
          <p:nvPr/>
        </p:nvSpPr>
        <p:spPr>
          <a:xfrm>
            <a:off x="640018" y="4539301"/>
            <a:ext cx="11205312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교차 검증의 최종 점수는 </a:t>
            </a:r>
            <a:r>
              <a:rPr lang="en-US" altLang="ko-KR" sz="1600" dirty="0" err="1">
                <a:latin typeface="+mn-ea"/>
              </a:rPr>
              <a:t>test_score</a:t>
            </a:r>
            <a:r>
              <a:rPr lang="ko-KR" altLang="en-US" sz="1600" dirty="0">
                <a:latin typeface="+mn-ea"/>
              </a:rPr>
              <a:t> 키에 담김 </a:t>
            </a:r>
            <a:r>
              <a:rPr lang="en-US" altLang="ko-KR" sz="1600" dirty="0">
                <a:latin typeface="+mn-ea"/>
              </a:rPr>
              <a:t>5</a:t>
            </a:r>
            <a:r>
              <a:rPr lang="ko-KR" altLang="en-US" sz="1600" dirty="0">
                <a:latin typeface="+mn-ea"/>
              </a:rPr>
              <a:t>개의 점수를 평균해 얻을 수 있으며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이름과 달리 검증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폴드의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점수임에 유의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교차 검증을 수행하면 입력한 모델에서 얻을 수 있는 최상의 검증 점수를 가늠할 수 있음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98783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793851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교차 검증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교차 검증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7E8514-001E-FD73-005B-2426C71C63A0}"/>
              </a:ext>
            </a:extLst>
          </p:cNvPr>
          <p:cNvSpPr txBox="1"/>
          <p:nvPr/>
        </p:nvSpPr>
        <p:spPr>
          <a:xfrm>
            <a:off x="640018" y="1275428"/>
            <a:ext cx="9757799" cy="2272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cross_validate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는 훈련 세트를 섞어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폴드를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나누지 않음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train_test_split</a:t>
            </a:r>
            <a:r>
              <a:rPr lang="en-US" altLang="ko-KR" sz="1600" dirty="0">
                <a:latin typeface="+mn-ea"/>
              </a:rPr>
              <a:t>() </a:t>
            </a:r>
            <a:r>
              <a:rPr lang="ko-KR" altLang="en-US" sz="1600" dirty="0">
                <a:latin typeface="+mn-ea"/>
              </a:rPr>
              <a:t>함수로 전체 데이터를 섞은 후 훈련 세트를 준비했기 때문에 따로 섞을 필요가 없었지만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만약 교차 검증을 할 때 훈련 세트를 섞으려면 분할기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(Splitter)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를 지정해야 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사이킷런의</a:t>
            </a:r>
            <a:r>
              <a:rPr lang="ko-KR" altLang="en-US" sz="1600" dirty="0">
                <a:latin typeface="+mn-ea"/>
              </a:rPr>
              <a:t> 분할기는 교차 검증에서 </a:t>
            </a:r>
            <a:r>
              <a:rPr lang="ko-KR" altLang="en-US" sz="1600" dirty="0" err="1">
                <a:latin typeface="+mn-ea"/>
              </a:rPr>
              <a:t>폴드를</a:t>
            </a:r>
            <a:r>
              <a:rPr lang="ko-KR" altLang="en-US" sz="1600" dirty="0">
                <a:latin typeface="+mn-ea"/>
              </a:rPr>
              <a:t> 어떻게 나눌지 결정해 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cross_validate</a:t>
            </a:r>
            <a:r>
              <a:rPr lang="en-US" altLang="ko-KR" sz="1600" dirty="0">
                <a:latin typeface="+mn-ea"/>
              </a:rPr>
              <a:t>() </a:t>
            </a:r>
            <a:r>
              <a:rPr lang="ko-KR" altLang="en-US" sz="1600" dirty="0">
                <a:latin typeface="+mn-ea"/>
              </a:rPr>
              <a:t>함수는 기본적으로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회귀 모델일 경우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KFold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분할기를 사용하고</a:t>
            </a:r>
            <a:r>
              <a:rPr lang="en-US" altLang="ko-KR" sz="1600" dirty="0">
                <a:latin typeface="+mn-ea"/>
              </a:rPr>
              <a:t>,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분류 모델일 경우 타깃 클래스를 골고루 나누기 위해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StratifiedKFold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를 사용 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57E0A79-239F-068A-C411-D45FE330BE66}"/>
              </a:ext>
            </a:extLst>
          </p:cNvPr>
          <p:cNvGrpSpPr/>
          <p:nvPr/>
        </p:nvGrpSpPr>
        <p:grpSpPr>
          <a:xfrm>
            <a:off x="640018" y="3616675"/>
            <a:ext cx="10652196" cy="1252907"/>
            <a:chOff x="640018" y="3892247"/>
            <a:chExt cx="10652196" cy="12529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98559B7-653D-BECA-14F2-CCBCE549FE36}"/>
                </a:ext>
              </a:extLst>
            </p:cNvPr>
            <p:cNvSpPr txBox="1"/>
            <p:nvPr/>
          </p:nvSpPr>
          <p:spPr>
            <a:xfrm>
              <a:off x="640018" y="3892247"/>
              <a:ext cx="10652196" cy="1252907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txBody>
            <a:bodyPr wrap="square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EBBB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from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sklearn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</a:t>
              </a:r>
              <a:r>
                <a:rPr lang="en-US" altLang="ko-KR" sz="1600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model_selection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EBBB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import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StratifiedKFold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b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</a:b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scores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cross_validate(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dt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train_input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train_target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cv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StratifiedKFold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())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print(</a:t>
              </a:r>
              <a:r>
                <a:rPr lang="en-US" altLang="ko-KR" sz="1600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np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.mean(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scores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[</a:t>
              </a:r>
              <a:r>
                <a:rPr lang="en-US" altLang="ko-KR" sz="1600" b="0">
                  <a:solidFill>
                    <a:srgbClr val="D1F1A9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'test_score'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]))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B9077A4-65E1-BFE9-54DA-2E4EF4B61C9C}"/>
                </a:ext>
              </a:extLst>
            </p:cNvPr>
            <p:cNvSpPr txBox="1"/>
            <p:nvPr/>
          </p:nvSpPr>
          <p:spPr>
            <a:xfrm>
              <a:off x="9729591" y="4853261"/>
              <a:ext cx="1491029" cy="27699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rgbClr val="69258A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200" b="0" i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0.855300214703487</a:t>
              </a:r>
              <a:endParaRPr lang="ko-KR" altLang="en-US" sz="14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4AC2C11-4C63-18D3-9A31-3617B72A298E}"/>
              </a:ext>
            </a:extLst>
          </p:cNvPr>
          <p:cNvSpPr txBox="1"/>
          <p:nvPr/>
        </p:nvSpPr>
        <p:spPr>
          <a:xfrm>
            <a:off x="640018" y="4775259"/>
            <a:ext cx="8021748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만약 훈련 세트를 섞은 후 </a:t>
            </a:r>
            <a:r>
              <a:rPr lang="en-US" altLang="ko-KR" sz="1600" dirty="0">
                <a:latin typeface="+mn-ea"/>
              </a:rPr>
              <a:t>10-</a:t>
            </a:r>
            <a:r>
              <a:rPr lang="ko-KR" altLang="en-US" sz="1600" dirty="0" err="1">
                <a:latin typeface="+mn-ea"/>
              </a:rPr>
              <a:t>폴드</a:t>
            </a:r>
            <a:r>
              <a:rPr lang="ko-KR" altLang="en-US" sz="1600" dirty="0">
                <a:latin typeface="+mn-ea"/>
              </a:rPr>
              <a:t> 교차 검증을 수행하려면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n_splits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매개변수를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사용함</a:t>
            </a:r>
            <a:endParaRPr lang="en-US" altLang="ko-KR" sz="1600" dirty="0">
              <a:latin typeface="+mn-ea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FB7CE04-B799-18B1-54B0-2A10C6506C26}"/>
              </a:ext>
            </a:extLst>
          </p:cNvPr>
          <p:cNvGrpSpPr/>
          <p:nvPr/>
        </p:nvGrpSpPr>
        <p:grpSpPr>
          <a:xfrm>
            <a:off x="640018" y="5287710"/>
            <a:ext cx="10652196" cy="957955"/>
            <a:chOff x="640018" y="3892247"/>
            <a:chExt cx="10652196" cy="957955"/>
          </a:xfrm>
          <a:solidFill>
            <a:schemeClr val="tx2">
              <a:lumMod val="50000"/>
            </a:schemeClr>
          </a:solidFill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6F69D5A-D052-FE04-212F-B6D89A6BBF3A}"/>
                </a:ext>
              </a:extLst>
            </p:cNvPr>
            <p:cNvSpPr txBox="1"/>
            <p:nvPr/>
          </p:nvSpPr>
          <p:spPr>
            <a:xfrm>
              <a:off x="640018" y="3892247"/>
              <a:ext cx="10652196" cy="957955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splitter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StratifiedKFold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(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n_splits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10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shuffle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True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random_state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42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)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scores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 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cross_validate(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dt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train_input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train_target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, </a:t>
              </a:r>
              <a:r>
                <a:rPr lang="en-US" altLang="ko-KR" sz="1600" b="0">
                  <a:solidFill>
                    <a:srgbClr val="FFC58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cv</a:t>
              </a:r>
              <a:r>
                <a:rPr lang="en-US" altLang="ko-KR" sz="1600" b="0">
                  <a:solidFill>
                    <a:srgbClr val="99FF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=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splitter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)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  <a:p>
              <a:pPr>
                <a:lnSpc>
                  <a:spcPts val="2250"/>
                </a:lnSpc>
              </a:pP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print(</a:t>
              </a:r>
              <a:r>
                <a:rPr lang="en-US" altLang="ko-KR" sz="1600" b="0">
                  <a:solidFill>
                    <a:srgbClr val="FFEEAD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np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.mean(</a:t>
              </a:r>
              <a:r>
                <a:rPr lang="en-US" altLang="ko-KR" sz="1600" b="0">
                  <a:solidFill>
                    <a:srgbClr val="FF9DA4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scores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[</a:t>
              </a:r>
              <a:r>
                <a:rPr lang="en-US" altLang="ko-KR" sz="1600" b="0">
                  <a:solidFill>
                    <a:srgbClr val="D1F1A9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'test_score'</a:t>
              </a:r>
              <a:r>
                <a:rPr lang="en-US" altLang="ko-KR" sz="1600" b="0">
                  <a:solidFill>
                    <a:srgbClr val="BBDAFF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]))</a:t>
              </a:r>
              <a:endParaRPr lang="en-US" altLang="ko-KR" sz="1600" b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AB73E61-82F1-EFA8-BDB3-EF4C2949D436}"/>
                </a:ext>
              </a:extLst>
            </p:cNvPr>
            <p:cNvSpPr txBox="1"/>
            <p:nvPr/>
          </p:nvSpPr>
          <p:spPr>
            <a:xfrm>
              <a:off x="9660698" y="4558309"/>
              <a:ext cx="1559922" cy="27699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rgbClr val="69258A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200" b="0" i="0" dirty="0">
                  <a:solidFill>
                    <a:srgbClr val="CCCCCC"/>
                  </a:solidFill>
                  <a:effectLst/>
                  <a:latin typeface="d2coding" panose="020B0609020101020101" pitchFamily="49" charset="-127"/>
                  <a:ea typeface="d2coding" panose="020B0609020101020101" pitchFamily="49" charset="-127"/>
                </a:rPr>
                <a:t>0.8574181117533719</a:t>
              </a:r>
              <a:endParaRPr lang="ko-KR" altLang="en-US" sz="1200" dirty="0"/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CBEDF0-1939-D7AE-71AA-F3B768A57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4952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 D2Coding">
      <a:majorFont>
        <a:latin typeface="D2Coding"/>
        <a:ea typeface="나눔스퀘어 네오 Bold"/>
        <a:cs typeface=""/>
      </a:majorFont>
      <a:minorFont>
        <a:latin typeface="D2Coding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8832</TotalTime>
  <Words>2528</Words>
  <Application>Microsoft Office PowerPoint</Application>
  <PresentationFormat>와이드스크린</PresentationFormat>
  <Paragraphs>222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나눔스퀘어 네오 Regular</vt:lpstr>
      <vt:lpstr>Wingdings</vt:lpstr>
      <vt:lpstr>Cambria Math</vt:lpstr>
      <vt:lpstr>Arial</vt:lpstr>
      <vt:lpstr>D2Coding</vt:lpstr>
      <vt:lpstr>D2Coding</vt:lpstr>
      <vt:lpstr>Abadi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</dc:title>
  <dc:creator>이 민규</dc:creator>
  <cp:lastModifiedBy>임영선</cp:lastModifiedBy>
  <cp:revision>159</cp:revision>
  <dcterms:created xsi:type="dcterms:W3CDTF">2022-03-07T11:10:45Z</dcterms:created>
  <dcterms:modified xsi:type="dcterms:W3CDTF">2025-01-17T06:48:26Z</dcterms:modified>
</cp:coreProperties>
</file>

<file path=docProps/thumbnail.jpeg>
</file>